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7" r:id="rId2"/>
    <p:sldId id="309" r:id="rId3"/>
    <p:sldId id="327" r:id="rId4"/>
    <p:sldId id="258" r:id="rId5"/>
    <p:sldId id="267" r:id="rId6"/>
    <p:sldId id="269" r:id="rId7"/>
    <p:sldId id="270" r:id="rId8"/>
    <p:sldId id="274" r:id="rId9"/>
    <p:sldId id="273" r:id="rId10"/>
    <p:sldId id="276" r:id="rId11"/>
    <p:sldId id="272" r:id="rId12"/>
    <p:sldId id="279" r:id="rId13"/>
    <p:sldId id="314" r:id="rId14"/>
    <p:sldId id="339" r:id="rId15"/>
    <p:sldId id="297" r:id="rId16"/>
    <p:sldId id="328" r:id="rId17"/>
    <p:sldId id="329" r:id="rId18"/>
    <p:sldId id="330" r:id="rId19"/>
    <p:sldId id="331" r:id="rId20"/>
    <p:sldId id="332" r:id="rId21"/>
    <p:sldId id="333" r:id="rId22"/>
    <p:sldId id="334" r:id="rId23"/>
    <p:sldId id="335" r:id="rId24"/>
    <p:sldId id="336" r:id="rId25"/>
    <p:sldId id="337" r:id="rId26"/>
    <p:sldId id="340" r:id="rId27"/>
    <p:sldId id="325" r:id="rId28"/>
    <p:sldId id="326" r:id="rId29"/>
    <p:sldId id="277"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17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8" d="100"/>
          <a:sy n="78" d="100"/>
        </p:scale>
        <p:origin x="-2574" y="-79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6" d="100"/>
          <a:sy n="56" d="100"/>
        </p:scale>
        <p:origin x="-178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237868-7051-424A-A5C1-32EE92EDB195}" type="datetimeFigureOut">
              <a:rPr lang="cs-CZ" smtClean="0"/>
              <a:t>22.6.2015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54EB7C-761F-4E4A-A6B2-E2923BB65D8B}" type="slidenum">
              <a:rPr lang="cs-CZ" smtClean="0"/>
              <a:t>‹#›</a:t>
            </a:fld>
            <a:endParaRPr lang="cs-CZ"/>
          </a:p>
        </p:txBody>
      </p:sp>
    </p:spTree>
    <p:extLst>
      <p:ext uri="{BB962C8B-B14F-4D97-AF65-F5344CB8AC3E}">
        <p14:creationId xmlns:p14="http://schemas.microsoft.com/office/powerpoint/2010/main" val="4207318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1954EB7C-761F-4E4A-A6B2-E2923BB65D8B}" type="slidenum">
              <a:rPr lang="cs-CZ" smtClean="0"/>
              <a:t>1</a:t>
            </a:fld>
            <a:endParaRPr lang="cs-CZ"/>
          </a:p>
        </p:txBody>
      </p:sp>
    </p:spTree>
    <p:extLst>
      <p:ext uri="{BB962C8B-B14F-4D97-AF65-F5344CB8AC3E}">
        <p14:creationId xmlns:p14="http://schemas.microsoft.com/office/powerpoint/2010/main" val="2627696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1954EB7C-761F-4E4A-A6B2-E2923BB65D8B}" type="slidenum">
              <a:rPr lang="cs-CZ" smtClean="0"/>
              <a:t>2</a:t>
            </a:fld>
            <a:endParaRPr lang="cs-CZ"/>
          </a:p>
        </p:txBody>
      </p:sp>
    </p:spTree>
    <p:extLst>
      <p:ext uri="{BB962C8B-B14F-4D97-AF65-F5344CB8AC3E}">
        <p14:creationId xmlns:p14="http://schemas.microsoft.com/office/powerpoint/2010/main" val="1157499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1954EB7C-761F-4E4A-A6B2-E2923BB65D8B}" type="slidenum">
              <a:rPr lang="cs-CZ" smtClean="0"/>
              <a:t>3</a:t>
            </a:fld>
            <a:endParaRPr lang="cs-CZ"/>
          </a:p>
        </p:txBody>
      </p:sp>
    </p:spTree>
    <p:extLst>
      <p:ext uri="{BB962C8B-B14F-4D97-AF65-F5344CB8AC3E}">
        <p14:creationId xmlns:p14="http://schemas.microsoft.com/office/powerpoint/2010/main" val="2627696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1954EB7C-761F-4E4A-A6B2-E2923BB65D8B}" type="slidenum">
              <a:rPr lang="cs-CZ" smtClean="0"/>
              <a:t>4</a:t>
            </a:fld>
            <a:endParaRPr lang="cs-CZ"/>
          </a:p>
        </p:txBody>
      </p:sp>
    </p:spTree>
    <p:extLst>
      <p:ext uri="{BB962C8B-B14F-4D97-AF65-F5344CB8AC3E}">
        <p14:creationId xmlns:p14="http://schemas.microsoft.com/office/powerpoint/2010/main" val="3249982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1954EB7C-761F-4E4A-A6B2-E2923BB65D8B}" type="slidenum">
              <a:rPr lang="cs-CZ" smtClean="0"/>
              <a:t>5</a:t>
            </a:fld>
            <a:endParaRPr lang="cs-CZ"/>
          </a:p>
        </p:txBody>
      </p:sp>
    </p:spTree>
    <p:extLst>
      <p:ext uri="{BB962C8B-B14F-4D97-AF65-F5344CB8AC3E}">
        <p14:creationId xmlns:p14="http://schemas.microsoft.com/office/powerpoint/2010/main" val="1822451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1954EB7C-761F-4E4A-A6B2-E2923BB65D8B}" type="slidenum">
              <a:rPr lang="cs-CZ" smtClean="0"/>
              <a:t>14</a:t>
            </a:fld>
            <a:endParaRPr lang="cs-CZ"/>
          </a:p>
        </p:txBody>
      </p:sp>
    </p:spTree>
    <p:extLst>
      <p:ext uri="{BB962C8B-B14F-4D97-AF65-F5344CB8AC3E}">
        <p14:creationId xmlns:p14="http://schemas.microsoft.com/office/powerpoint/2010/main" val="2627696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1954EB7C-761F-4E4A-A6B2-E2923BB65D8B}" type="slidenum">
              <a:rPr lang="cs-CZ" smtClean="0"/>
              <a:t>26</a:t>
            </a:fld>
            <a:endParaRPr lang="cs-CZ"/>
          </a:p>
        </p:txBody>
      </p:sp>
    </p:spTree>
    <p:extLst>
      <p:ext uri="{BB962C8B-B14F-4D97-AF65-F5344CB8AC3E}">
        <p14:creationId xmlns:p14="http://schemas.microsoft.com/office/powerpoint/2010/main" val="26276964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31602"/>
            <a:ext cx="7772400" cy="1336386"/>
          </a:xfrm>
        </p:spPr>
        <p:txBody>
          <a:bodyPr/>
          <a:lstStyle>
            <a:lvl1pPr>
              <a:defRPr>
                <a:solidFill>
                  <a:schemeClr val="bg1"/>
                </a:solidFill>
              </a:defRPr>
            </a:lvl1pPr>
          </a:lstStyle>
          <a:p>
            <a:r>
              <a:rPr lang="cs-CZ" smtClean="0"/>
              <a:t>Klepnutím lze upravit styl předlohy nadpisů.</a:t>
            </a:r>
            <a:endParaRPr lang="en-US"/>
          </a:p>
        </p:txBody>
      </p:sp>
      <p:sp>
        <p:nvSpPr>
          <p:cNvPr id="4" name="Date Placeholder 3"/>
          <p:cNvSpPr>
            <a:spLocks noGrp="1"/>
          </p:cNvSpPr>
          <p:nvPr>
            <p:ph type="dt" sz="half" idx="10"/>
          </p:nvPr>
        </p:nvSpPr>
        <p:spPr/>
        <p:txBody>
          <a:bodyPr/>
          <a:lstStyle>
            <a:lvl1pPr>
              <a:defRPr>
                <a:solidFill>
                  <a:schemeClr val="tx1"/>
                </a:solidFill>
              </a:defRPr>
            </a:lvl1pPr>
          </a:lstStyle>
          <a:p>
            <a:fld id="{08C12755-CEF6-024D-81D2-13C743E1EE55}" type="datetimeFigureOut">
              <a:rPr lang="en-US" smtClean="0"/>
              <a:pPr/>
              <a:t>6/22/2015</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0405E67-5E4D-814D-8EF1-F5B69904A069}" type="slidenum">
              <a:rPr lang="en-US" smtClean="0"/>
              <a:pPr/>
              <a:t>‹#›</a:t>
            </a:fld>
            <a:endParaRPr lang="en-US"/>
          </a:p>
        </p:txBody>
      </p:sp>
    </p:spTree>
    <p:extLst>
      <p:ext uri="{BB962C8B-B14F-4D97-AF65-F5344CB8AC3E}">
        <p14:creationId xmlns:p14="http://schemas.microsoft.com/office/powerpoint/2010/main" val="3660893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08C12755-CEF6-024D-81D2-13C743E1EE55}" type="datetimeFigureOut">
              <a:rPr lang="en-US" smtClean="0"/>
              <a:pPr/>
              <a:t>6/22/2015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05E67-5E4D-814D-8EF1-F5B69904A069}" type="slidenum">
              <a:rPr lang="en-US" smtClean="0"/>
              <a:pPr/>
              <a:t>‹#›</a:t>
            </a:fld>
            <a:endParaRPr lang="en-US"/>
          </a:p>
        </p:txBody>
      </p:sp>
    </p:spTree>
    <p:extLst>
      <p:ext uri="{BB962C8B-B14F-4D97-AF65-F5344CB8AC3E}">
        <p14:creationId xmlns:p14="http://schemas.microsoft.com/office/powerpoint/2010/main" val="699454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13317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Date Placeholder 3"/>
          <p:cNvSpPr>
            <a:spLocks noGrp="1"/>
          </p:cNvSpPr>
          <p:nvPr>
            <p:ph type="dt" sz="half" idx="10"/>
          </p:nvPr>
        </p:nvSpPr>
        <p:spPr/>
        <p:txBody>
          <a:bodyPr/>
          <a:lstStyle/>
          <a:p>
            <a:fld id="{08C12755-CEF6-024D-81D2-13C743E1EE55}" type="datetimeFigureOut">
              <a:rPr lang="en-US" smtClean="0"/>
              <a:pPr/>
              <a:t>6/22/2015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05E67-5E4D-814D-8EF1-F5B69904A069}" type="slidenum">
              <a:rPr lang="en-US" smtClean="0"/>
              <a:pPr/>
              <a:t>‹#›</a:t>
            </a:fld>
            <a:endParaRPr lang="en-US"/>
          </a:p>
        </p:txBody>
      </p:sp>
    </p:spTree>
    <p:extLst>
      <p:ext uri="{BB962C8B-B14F-4D97-AF65-F5344CB8AC3E}">
        <p14:creationId xmlns:p14="http://schemas.microsoft.com/office/powerpoint/2010/main" val="64483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fld id="{08C12755-CEF6-024D-81D2-13C743E1EE55}" type="datetimeFigureOut">
              <a:rPr lang="en-US" smtClean="0"/>
              <a:pPr/>
              <a:t>6/22/2015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05E67-5E4D-814D-8EF1-F5B69904A069}" type="slidenum">
              <a:rPr lang="en-US" smtClean="0"/>
              <a:pPr/>
              <a:t>‹#›</a:t>
            </a:fld>
            <a:endParaRPr lang="en-US"/>
          </a:p>
        </p:txBody>
      </p:sp>
    </p:spTree>
    <p:extLst>
      <p:ext uri="{BB962C8B-B14F-4D97-AF65-F5344CB8AC3E}">
        <p14:creationId xmlns:p14="http://schemas.microsoft.com/office/powerpoint/2010/main" val="247968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08C12755-CEF6-024D-81D2-13C743E1EE55}" type="datetimeFigureOut">
              <a:rPr lang="en-US" smtClean="0"/>
              <a:pPr/>
              <a:t>6/22/2015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405E67-5E4D-814D-8EF1-F5B69904A069}" type="slidenum">
              <a:rPr lang="en-US" smtClean="0"/>
              <a:pPr/>
              <a:t>‹#›</a:t>
            </a:fld>
            <a:endParaRPr lang="en-US"/>
          </a:p>
        </p:txBody>
      </p:sp>
    </p:spTree>
    <p:extLst>
      <p:ext uri="{BB962C8B-B14F-4D97-AF65-F5344CB8AC3E}">
        <p14:creationId xmlns:p14="http://schemas.microsoft.com/office/powerpoint/2010/main" val="4115677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Date Placeholder 2"/>
          <p:cNvSpPr>
            <a:spLocks noGrp="1"/>
          </p:cNvSpPr>
          <p:nvPr>
            <p:ph type="dt" sz="half" idx="10"/>
          </p:nvPr>
        </p:nvSpPr>
        <p:spPr/>
        <p:txBody>
          <a:bodyPr/>
          <a:lstStyle/>
          <a:p>
            <a:fld id="{08C12755-CEF6-024D-81D2-13C743E1EE55}" type="datetimeFigureOut">
              <a:rPr lang="en-US" smtClean="0"/>
              <a:pPr/>
              <a:t>6/22/2015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405E67-5E4D-814D-8EF1-F5B69904A069}" type="slidenum">
              <a:rPr lang="en-US" smtClean="0"/>
              <a:pPr/>
              <a:t>‹#›</a:t>
            </a:fld>
            <a:endParaRPr lang="en-US"/>
          </a:p>
        </p:txBody>
      </p:sp>
    </p:spTree>
    <p:extLst>
      <p:ext uri="{BB962C8B-B14F-4D97-AF65-F5344CB8AC3E}">
        <p14:creationId xmlns:p14="http://schemas.microsoft.com/office/powerpoint/2010/main" val="5029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C12755-CEF6-024D-81D2-13C743E1EE55}" type="datetimeFigureOut">
              <a:rPr lang="en-US" smtClean="0"/>
              <a:pPr/>
              <a:t>6/22/2015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405E67-5E4D-814D-8EF1-F5B69904A069}" type="slidenum">
              <a:rPr lang="en-US" smtClean="0"/>
              <a:pPr/>
              <a:t>‹#›</a:t>
            </a:fld>
            <a:endParaRPr lang="en-US"/>
          </a:p>
        </p:txBody>
      </p:sp>
    </p:spTree>
    <p:extLst>
      <p:ext uri="{BB962C8B-B14F-4D97-AF65-F5344CB8AC3E}">
        <p14:creationId xmlns:p14="http://schemas.microsoft.com/office/powerpoint/2010/main" val="567110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620043" y="399124"/>
            <a:ext cx="7066757" cy="607805"/>
          </a:xfrm>
        </p:spPr>
        <p:txBody>
          <a:bodyPr anchor="b"/>
          <a:lstStyle>
            <a:lvl1pPr algn="l">
              <a:defRPr sz="2000" b="1"/>
            </a:lvl1pPr>
          </a:lstStyle>
          <a:p>
            <a:r>
              <a:rPr lang="cs-CZ" smtClean="0"/>
              <a:t>Klepnutím lze upravit styl předlohy nadpisů.</a:t>
            </a:r>
            <a:endParaRPr lang="en-US" dirty="0"/>
          </a:p>
        </p:txBody>
      </p:sp>
      <p:sp>
        <p:nvSpPr>
          <p:cNvPr id="3" name="Content Placeholder 2"/>
          <p:cNvSpPr>
            <a:spLocks noGrp="1"/>
          </p:cNvSpPr>
          <p:nvPr>
            <p:ph idx="1"/>
          </p:nvPr>
        </p:nvSpPr>
        <p:spPr>
          <a:xfrm>
            <a:off x="3575050" y="1369776"/>
            <a:ext cx="5111750" cy="4756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369776"/>
            <a:ext cx="3008313" cy="4756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4"/>
          <p:cNvSpPr>
            <a:spLocks noGrp="1"/>
          </p:cNvSpPr>
          <p:nvPr>
            <p:ph type="dt" sz="half" idx="10"/>
          </p:nvPr>
        </p:nvSpPr>
        <p:spPr/>
        <p:txBody>
          <a:bodyPr/>
          <a:lstStyle/>
          <a:p>
            <a:fld id="{08C12755-CEF6-024D-81D2-13C743E1EE55}" type="datetimeFigureOut">
              <a:rPr lang="en-US" smtClean="0"/>
              <a:pPr/>
              <a:t>6/22/2015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05E67-5E4D-814D-8EF1-F5B69904A069}" type="slidenum">
              <a:rPr lang="en-US" smtClean="0"/>
              <a:pPr/>
              <a:t>‹#›</a:t>
            </a:fld>
            <a:endParaRPr lang="en-US"/>
          </a:p>
        </p:txBody>
      </p:sp>
    </p:spTree>
    <p:extLst>
      <p:ext uri="{BB962C8B-B14F-4D97-AF65-F5344CB8AC3E}">
        <p14:creationId xmlns:p14="http://schemas.microsoft.com/office/powerpoint/2010/main" val="2810217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Klepnutím na ikonu přidáte obrázek.</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4"/>
          <p:cNvSpPr>
            <a:spLocks noGrp="1"/>
          </p:cNvSpPr>
          <p:nvPr>
            <p:ph type="dt" sz="half" idx="10"/>
          </p:nvPr>
        </p:nvSpPr>
        <p:spPr/>
        <p:txBody>
          <a:bodyPr/>
          <a:lstStyle/>
          <a:p>
            <a:fld id="{08C12755-CEF6-024D-81D2-13C743E1EE55}" type="datetimeFigureOut">
              <a:rPr lang="en-US" smtClean="0"/>
              <a:pPr/>
              <a:t>6/22/2015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05E67-5E4D-814D-8EF1-F5B69904A069}" type="slidenum">
              <a:rPr lang="en-US" smtClean="0"/>
              <a:pPr/>
              <a:t>‹#›</a:t>
            </a:fld>
            <a:endParaRPr lang="en-US"/>
          </a:p>
        </p:txBody>
      </p:sp>
    </p:spTree>
    <p:extLst>
      <p:ext uri="{BB962C8B-B14F-4D97-AF65-F5344CB8AC3E}">
        <p14:creationId xmlns:p14="http://schemas.microsoft.com/office/powerpoint/2010/main" val="50123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5643" y="274638"/>
            <a:ext cx="7081156" cy="1143000"/>
          </a:xfrm>
          <a:prstGeom prst="rect">
            <a:avLst/>
          </a:prstGeom>
        </p:spPr>
        <p:txBody>
          <a:bodyPr vert="horz" lIns="91440" tIns="45720" rIns="91440" bIns="45720" rtlCol="0" anchor="ctr">
            <a:normAutofit/>
          </a:bodyPr>
          <a:lstStyle/>
          <a:p>
            <a:r>
              <a:rPr lang="cs-CZ" smtClean="0"/>
              <a:t>Klepnutím lze upravit styl předlohy nadpisů.</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defRPr>
            </a:lvl1pPr>
          </a:lstStyle>
          <a:p>
            <a:fld id="{08C12755-CEF6-024D-81D2-13C743E1EE55}" type="datetimeFigureOut">
              <a:rPr lang="en-US" smtClean="0"/>
              <a:pPr/>
              <a:t>6/22/2015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B0405E67-5E4D-814D-8EF1-F5B69904A069}" type="slidenum">
              <a:rPr lang="en-US" smtClean="0"/>
              <a:pPr/>
              <a:t>‹#›</a:t>
            </a:fld>
            <a:endParaRPr lang="en-US"/>
          </a:p>
        </p:txBody>
      </p:sp>
    </p:spTree>
    <p:extLst>
      <p:ext uri="{BB962C8B-B14F-4D97-AF65-F5344CB8AC3E}">
        <p14:creationId xmlns:p14="http://schemas.microsoft.com/office/powerpoint/2010/main" val="945776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13317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133176"/>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133176"/>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133176"/>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13317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crdm.cz/"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cs-CZ" sz="4800" dirty="0" smtClean="0"/>
              <a:t>SAFE – závěrečná konference</a:t>
            </a:r>
            <a:br>
              <a:rPr lang="cs-CZ" sz="4800" dirty="0" smtClean="0"/>
            </a:br>
            <a:r>
              <a:rPr lang="cs-CZ" sz="2400" dirty="0"/>
              <a:t>Evropský dům, Praha, 18.6. 2015 </a:t>
            </a:r>
            <a:r>
              <a:rPr lang="cs-CZ" sz="2400" dirty="0" smtClean="0"/>
              <a:t> </a:t>
            </a:r>
            <a:endParaRPr lang="en-US" sz="2400" dirty="0"/>
          </a:p>
        </p:txBody>
      </p:sp>
    </p:spTree>
    <p:extLst>
      <p:ext uri="{BB962C8B-B14F-4D97-AF65-F5344CB8AC3E}">
        <p14:creationId xmlns:p14="http://schemas.microsoft.com/office/powerpoint/2010/main" val="3884095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5" name="Nadpis 4"/>
          <p:cNvSpPr>
            <a:spLocks noGrp="1"/>
          </p:cNvSpPr>
          <p:nvPr>
            <p:ph type="title"/>
          </p:nvPr>
        </p:nvSpPr>
        <p:spPr>
          <a:xfrm>
            <a:off x="1605643" y="274638"/>
            <a:ext cx="7081156" cy="1143000"/>
          </a:xfrm>
        </p:spPr>
        <p:txBody>
          <a:bodyPr>
            <a:normAutofit/>
          </a:bodyPr>
          <a:lstStyle/>
          <a:p>
            <a:r>
              <a:rPr lang="cs-CZ" sz="2000" dirty="0" smtClean="0">
                <a:solidFill>
                  <a:srgbClr val="133176"/>
                </a:solidFill>
              </a:rPr>
              <a:t>AKTIVITY:</a:t>
            </a:r>
            <a:endParaRPr lang="cs-CZ" sz="2000" dirty="0">
              <a:solidFill>
                <a:srgbClr val="133176"/>
              </a:solidFill>
            </a:endParaRPr>
          </a:p>
        </p:txBody>
      </p:sp>
      <p:sp>
        <p:nvSpPr>
          <p:cNvPr id="6" name="Obdélník 5"/>
          <p:cNvSpPr/>
          <p:nvPr/>
        </p:nvSpPr>
        <p:spPr>
          <a:xfrm>
            <a:off x="1710419" y="1676370"/>
            <a:ext cx="6404881" cy="2862322"/>
          </a:xfrm>
          <a:prstGeom prst="rect">
            <a:avLst/>
          </a:prstGeom>
        </p:spPr>
        <p:txBody>
          <a:bodyPr wrap="square">
            <a:spAutoFit/>
          </a:bodyPr>
          <a:lstStyle/>
          <a:p>
            <a:r>
              <a:rPr lang="cs-CZ" sz="2000" b="1" dirty="0" smtClean="0">
                <a:solidFill>
                  <a:schemeClr val="accent5"/>
                </a:solidFill>
              </a:rPr>
              <a:t>6. Tvorba metody pro stanovení efektivity dobrovolnických NNO</a:t>
            </a:r>
          </a:p>
          <a:p>
            <a:pPr>
              <a:buFontTx/>
              <a:buChar char="-"/>
            </a:pPr>
            <a:r>
              <a:rPr lang="cs-CZ" sz="2000" dirty="0" smtClean="0">
                <a:solidFill>
                  <a:srgbClr val="133176"/>
                </a:solidFill>
              </a:rPr>
              <a:t>přiblížení oblasti dobrovolnictví aktuálnímu vývoji v nové občanské legislativě terminologicky i obsahem, zejména najít řešení pro požadavky, které na vyčíslení hospodaření NNO v budoucnosti bude pokládat zákon o statusu veřejné prospěšnosti.</a:t>
            </a:r>
          </a:p>
          <a:p>
            <a:pPr>
              <a:buFontTx/>
              <a:buChar char="-"/>
            </a:pPr>
            <a:endParaRPr lang="cs-CZ" sz="2000" b="1" dirty="0" smtClean="0">
              <a:solidFill>
                <a:srgbClr val="133176"/>
              </a:solidFill>
            </a:endParaRPr>
          </a:p>
          <a:p>
            <a:r>
              <a:rPr lang="cs-CZ" sz="2000" dirty="0" smtClean="0">
                <a:solidFill>
                  <a:srgbClr val="133176"/>
                </a:solidFill>
              </a:rPr>
              <a:t>termín realizace: červenec 2014 – březen 2015</a:t>
            </a:r>
            <a:endParaRPr lang="cs-CZ" sz="2000" dirty="0">
              <a:solidFill>
                <a:srgbClr val="133176"/>
              </a:solidFill>
            </a:endParaRPr>
          </a:p>
        </p:txBody>
      </p:sp>
    </p:spTree>
    <p:extLst>
      <p:ext uri="{BB962C8B-B14F-4D97-AF65-F5344CB8AC3E}">
        <p14:creationId xmlns:p14="http://schemas.microsoft.com/office/powerpoint/2010/main" val="1323533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5" name="Nadpis 4"/>
          <p:cNvSpPr>
            <a:spLocks noGrp="1"/>
          </p:cNvSpPr>
          <p:nvPr>
            <p:ph type="title"/>
          </p:nvPr>
        </p:nvSpPr>
        <p:spPr>
          <a:xfrm>
            <a:off x="1605643" y="274638"/>
            <a:ext cx="7081156" cy="1143000"/>
          </a:xfrm>
        </p:spPr>
        <p:txBody>
          <a:bodyPr>
            <a:normAutofit/>
          </a:bodyPr>
          <a:lstStyle/>
          <a:p>
            <a:r>
              <a:rPr lang="cs-CZ" sz="2000" dirty="0" smtClean="0">
                <a:solidFill>
                  <a:srgbClr val="133176"/>
                </a:solidFill>
              </a:rPr>
              <a:t>AKTIVITY:</a:t>
            </a:r>
            <a:endParaRPr lang="cs-CZ" sz="2000" dirty="0">
              <a:solidFill>
                <a:srgbClr val="133176"/>
              </a:solidFill>
            </a:endParaRPr>
          </a:p>
        </p:txBody>
      </p:sp>
      <p:sp>
        <p:nvSpPr>
          <p:cNvPr id="6" name="Obdélník 5"/>
          <p:cNvSpPr/>
          <p:nvPr/>
        </p:nvSpPr>
        <p:spPr>
          <a:xfrm>
            <a:off x="1715655" y="1685925"/>
            <a:ext cx="6620950" cy="2554545"/>
          </a:xfrm>
          <a:prstGeom prst="rect">
            <a:avLst/>
          </a:prstGeom>
        </p:spPr>
        <p:txBody>
          <a:bodyPr wrap="square">
            <a:spAutoFit/>
          </a:bodyPr>
          <a:lstStyle/>
          <a:p>
            <a:r>
              <a:rPr lang="cs-CZ" sz="2000" b="1" dirty="0" smtClean="0">
                <a:solidFill>
                  <a:schemeClr val="accent5"/>
                </a:solidFill>
              </a:rPr>
              <a:t>7. Prezentace a šíření metodik směrem k </a:t>
            </a:r>
            <a:r>
              <a:rPr lang="cs-CZ" sz="2000" b="1" dirty="0" err="1" smtClean="0">
                <a:solidFill>
                  <a:schemeClr val="accent5"/>
                </a:solidFill>
              </a:rPr>
              <a:t>NNO</a:t>
            </a:r>
            <a:endParaRPr lang="cs-CZ" sz="2000" b="1" dirty="0" smtClean="0">
              <a:solidFill>
                <a:schemeClr val="accent5"/>
              </a:solidFill>
            </a:endParaRPr>
          </a:p>
          <a:p>
            <a:r>
              <a:rPr lang="cs-CZ" sz="2000" dirty="0" smtClean="0">
                <a:solidFill>
                  <a:srgbClr val="133176"/>
                </a:solidFill>
              </a:rPr>
              <a:t>- šíření výsledných nově vytvořených českých metodik evidence a ohodnocení dobrovolnické práce, jež byly otestovány v praxi na mládežnických a ekologických dobrovolnických </a:t>
            </a:r>
            <a:r>
              <a:rPr lang="cs-CZ" sz="2000" dirty="0" err="1" smtClean="0">
                <a:solidFill>
                  <a:srgbClr val="133176"/>
                </a:solidFill>
              </a:rPr>
              <a:t>NNO</a:t>
            </a:r>
            <a:r>
              <a:rPr lang="cs-CZ" sz="2000" dirty="0" smtClean="0">
                <a:solidFill>
                  <a:srgbClr val="133176"/>
                </a:solidFill>
              </a:rPr>
              <a:t> a konzultovány v rámci spolupráce s </a:t>
            </a:r>
            <a:r>
              <a:rPr lang="cs-CZ" sz="2000" dirty="0" err="1" smtClean="0">
                <a:solidFill>
                  <a:srgbClr val="133176"/>
                </a:solidFill>
              </a:rPr>
              <a:t>ČSÚ</a:t>
            </a:r>
            <a:endParaRPr lang="cs-CZ" sz="2000" dirty="0" smtClean="0">
              <a:solidFill>
                <a:srgbClr val="133176"/>
              </a:solidFill>
            </a:endParaRPr>
          </a:p>
          <a:p>
            <a:endParaRPr lang="cs-CZ" sz="2000" dirty="0" smtClean="0">
              <a:solidFill>
                <a:srgbClr val="133176"/>
              </a:solidFill>
            </a:endParaRPr>
          </a:p>
          <a:p>
            <a:r>
              <a:rPr lang="cs-CZ" sz="2000" dirty="0" smtClean="0">
                <a:solidFill>
                  <a:srgbClr val="133176"/>
                </a:solidFill>
              </a:rPr>
              <a:t>termín realizace: duben – červen 2015</a:t>
            </a:r>
            <a:endParaRPr lang="cs-CZ" sz="2000" dirty="0">
              <a:solidFill>
                <a:srgbClr val="133176"/>
              </a:solidFill>
            </a:endParaRPr>
          </a:p>
        </p:txBody>
      </p:sp>
    </p:spTree>
    <p:extLst>
      <p:ext uri="{BB962C8B-B14F-4D97-AF65-F5344CB8AC3E}">
        <p14:creationId xmlns:p14="http://schemas.microsoft.com/office/powerpoint/2010/main" val="1323533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4" name="Nadpis 3"/>
          <p:cNvSpPr>
            <a:spLocks noGrp="1"/>
          </p:cNvSpPr>
          <p:nvPr>
            <p:ph type="title"/>
          </p:nvPr>
        </p:nvSpPr>
        <p:spPr/>
        <p:txBody>
          <a:bodyPr>
            <a:normAutofit/>
          </a:bodyPr>
          <a:lstStyle/>
          <a:p>
            <a:pPr algn="l"/>
            <a:r>
              <a:rPr lang="it-IT" sz="2000" dirty="0" smtClean="0">
                <a:solidFill>
                  <a:srgbClr val="133176"/>
                </a:solidFill>
              </a:rPr>
              <a:t>Hodnota </a:t>
            </a:r>
            <a:r>
              <a:rPr lang="it-IT" sz="2000" dirty="0">
                <a:solidFill>
                  <a:srgbClr val="133176"/>
                </a:solidFill>
              </a:rPr>
              <a:t>dobrovolnické práce a možnosti jejího stanovení. </a:t>
            </a:r>
            <a:endParaRPr lang="cs-CZ" sz="2000" dirty="0">
              <a:solidFill>
                <a:srgbClr val="133176"/>
              </a:solidFill>
            </a:endParaRPr>
          </a:p>
        </p:txBody>
      </p:sp>
      <p:sp>
        <p:nvSpPr>
          <p:cNvPr id="5" name="Obdélník 4"/>
          <p:cNvSpPr/>
          <p:nvPr/>
        </p:nvSpPr>
        <p:spPr>
          <a:xfrm>
            <a:off x="1962911" y="1463786"/>
            <a:ext cx="6080107" cy="4401205"/>
          </a:xfrm>
          <a:prstGeom prst="rect">
            <a:avLst/>
          </a:prstGeom>
        </p:spPr>
        <p:txBody>
          <a:bodyPr wrap="square">
            <a:spAutoFit/>
          </a:bodyPr>
          <a:lstStyle/>
          <a:p>
            <a:endParaRPr lang="cs-CZ" sz="2000" dirty="0" smtClean="0"/>
          </a:p>
          <a:p>
            <a:endParaRPr lang="cs-CZ" sz="2000" dirty="0"/>
          </a:p>
          <a:p>
            <a:pPr marL="342900" indent="-342900">
              <a:buFont typeface="+mj-lt"/>
              <a:buAutoNum type="arabicPeriod"/>
            </a:pPr>
            <a:r>
              <a:rPr lang="cs-CZ" sz="2000" dirty="0">
                <a:solidFill>
                  <a:srgbClr val="133176"/>
                </a:solidFill>
              </a:rPr>
              <a:t>Měřením společenského dopadu – obtížné,  nejpřesnější</a:t>
            </a:r>
          </a:p>
          <a:p>
            <a:pPr marL="342900" indent="-342900">
              <a:buFont typeface="+mj-lt"/>
              <a:buAutoNum type="arabicPeriod"/>
            </a:pPr>
            <a:endParaRPr lang="cs-CZ" sz="2000" dirty="0">
              <a:solidFill>
                <a:srgbClr val="133176"/>
              </a:solidFill>
            </a:endParaRPr>
          </a:p>
          <a:p>
            <a:pPr marL="342900" indent="-342900">
              <a:buFont typeface="+mj-lt"/>
              <a:buAutoNum type="arabicPeriod"/>
            </a:pPr>
            <a:r>
              <a:rPr lang="cs-CZ" sz="2000" dirty="0">
                <a:solidFill>
                  <a:srgbClr val="133176"/>
                </a:solidFill>
              </a:rPr>
              <a:t>Oceněním vykonané práce na základě cen v místě a čase obvyklé – účetně správné</a:t>
            </a:r>
          </a:p>
          <a:p>
            <a:pPr marL="342900" indent="-342900">
              <a:buFont typeface="+mj-lt"/>
              <a:buAutoNum type="arabicPeriod"/>
            </a:pPr>
            <a:endParaRPr lang="cs-CZ" sz="2000" dirty="0">
              <a:solidFill>
                <a:srgbClr val="133176"/>
              </a:solidFill>
            </a:endParaRPr>
          </a:p>
          <a:p>
            <a:pPr marL="342900" indent="-342900">
              <a:buFont typeface="+mj-lt"/>
              <a:buAutoNum type="arabicPeriod"/>
            </a:pPr>
            <a:r>
              <a:rPr lang="cs-CZ" sz="2000" dirty="0">
                <a:solidFill>
                  <a:srgbClr val="133176"/>
                </a:solidFill>
              </a:rPr>
              <a:t>Ocenění na základě odpracovaných hodin a typu práce</a:t>
            </a:r>
          </a:p>
          <a:p>
            <a:pPr marL="342900" indent="-342900">
              <a:buFont typeface="+mj-lt"/>
              <a:buAutoNum type="arabicPeriod"/>
            </a:pPr>
            <a:endParaRPr lang="cs-CZ" sz="2000" dirty="0">
              <a:solidFill>
                <a:srgbClr val="133176"/>
              </a:solidFill>
            </a:endParaRPr>
          </a:p>
          <a:p>
            <a:pPr marL="342900" indent="-342900">
              <a:buFont typeface="+mj-lt"/>
              <a:buAutoNum type="arabicPeriod"/>
            </a:pPr>
            <a:r>
              <a:rPr lang="cs-CZ" sz="2000" dirty="0">
                <a:solidFill>
                  <a:srgbClr val="133176"/>
                </a:solidFill>
              </a:rPr>
              <a:t>Ocenění na základě odpracovaných </a:t>
            </a:r>
            <a:r>
              <a:rPr lang="cs-CZ" sz="2000" dirty="0" smtClean="0">
                <a:solidFill>
                  <a:srgbClr val="133176"/>
                </a:solidFill>
              </a:rPr>
              <a:t>hodin</a:t>
            </a:r>
            <a:endParaRPr lang="cs-CZ" sz="2000" dirty="0">
              <a:solidFill>
                <a:srgbClr val="133176"/>
              </a:solidFill>
            </a:endParaRPr>
          </a:p>
          <a:p>
            <a:endParaRPr lang="cs-CZ" sz="2000" dirty="0"/>
          </a:p>
          <a:p>
            <a:r>
              <a:rPr lang="cs-CZ" sz="2000" dirty="0"/>
              <a:t>	</a:t>
            </a:r>
          </a:p>
        </p:txBody>
      </p:sp>
    </p:spTree>
    <p:extLst>
      <p:ext uri="{BB962C8B-B14F-4D97-AF65-F5344CB8AC3E}">
        <p14:creationId xmlns:p14="http://schemas.microsoft.com/office/powerpoint/2010/main" val="1087284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4" name="Nadpis 3"/>
          <p:cNvSpPr>
            <a:spLocks noGrp="1"/>
          </p:cNvSpPr>
          <p:nvPr>
            <p:ph type="title"/>
          </p:nvPr>
        </p:nvSpPr>
        <p:spPr>
          <a:xfrm>
            <a:off x="1605643" y="274638"/>
            <a:ext cx="7081156" cy="834834"/>
          </a:xfrm>
        </p:spPr>
        <p:txBody>
          <a:bodyPr>
            <a:normAutofit fontScale="90000"/>
          </a:bodyPr>
          <a:lstStyle/>
          <a:p>
            <a:r>
              <a:rPr lang="it-IT" sz="2000" dirty="0">
                <a:solidFill>
                  <a:srgbClr val="133176"/>
                </a:solidFill>
              </a:rPr>
              <a:t>Hodnota dobrovolnické práce a možnosti jejího stanovení. principy metodiky ILO</a:t>
            </a:r>
            <a:br>
              <a:rPr lang="it-IT" sz="2000" dirty="0">
                <a:solidFill>
                  <a:srgbClr val="133176"/>
                </a:solidFill>
              </a:rPr>
            </a:br>
            <a:endParaRPr lang="cs-CZ" sz="2000" dirty="0">
              <a:solidFill>
                <a:srgbClr val="133176"/>
              </a:solidFill>
            </a:endParaRPr>
          </a:p>
        </p:txBody>
      </p:sp>
      <p:sp>
        <p:nvSpPr>
          <p:cNvPr id="5" name="Obdélník 4"/>
          <p:cNvSpPr/>
          <p:nvPr/>
        </p:nvSpPr>
        <p:spPr>
          <a:xfrm>
            <a:off x="1605642" y="1225689"/>
            <a:ext cx="6770261" cy="4524315"/>
          </a:xfrm>
          <a:prstGeom prst="rect">
            <a:avLst/>
          </a:prstGeom>
        </p:spPr>
        <p:txBody>
          <a:bodyPr wrap="square">
            <a:spAutoFit/>
          </a:bodyPr>
          <a:lstStyle/>
          <a:p>
            <a:pPr marL="342900" lvl="0" indent="-342900">
              <a:buFont typeface="+mj-lt"/>
              <a:buAutoNum type="arabicPeriod"/>
            </a:pPr>
            <a:r>
              <a:rPr lang="cs-CZ" dirty="0">
                <a:solidFill>
                  <a:srgbClr val="133176"/>
                </a:solidFill>
              </a:rPr>
              <a:t> </a:t>
            </a:r>
            <a:r>
              <a:rPr lang="cs-CZ" b="1" dirty="0" smtClean="0">
                <a:solidFill>
                  <a:srgbClr val="133176"/>
                </a:solidFill>
              </a:rPr>
              <a:t>definice</a:t>
            </a:r>
            <a:r>
              <a:rPr lang="cs-CZ" dirty="0" smtClean="0">
                <a:solidFill>
                  <a:srgbClr val="133176"/>
                </a:solidFill>
              </a:rPr>
              <a:t> dobrovolnické práce</a:t>
            </a:r>
          </a:p>
          <a:p>
            <a:pPr marL="342900" lvl="0" indent="-342900">
              <a:buFont typeface="+mj-lt"/>
              <a:buAutoNum type="arabicPeriod"/>
            </a:pPr>
            <a:endParaRPr lang="cs-CZ" dirty="0">
              <a:solidFill>
                <a:srgbClr val="133176"/>
              </a:solidFill>
            </a:endParaRPr>
          </a:p>
          <a:p>
            <a:pPr marL="342900" lvl="0" indent="-342900">
              <a:buFont typeface="+mj-lt"/>
              <a:buAutoNum type="arabicPeriod"/>
            </a:pPr>
            <a:r>
              <a:rPr lang="cs-CZ" dirty="0">
                <a:solidFill>
                  <a:srgbClr val="133176"/>
                </a:solidFill>
              </a:rPr>
              <a:t>zahrnutí </a:t>
            </a:r>
            <a:r>
              <a:rPr lang="cs-CZ" b="1" dirty="0">
                <a:solidFill>
                  <a:srgbClr val="133176"/>
                </a:solidFill>
              </a:rPr>
              <a:t>veškerých druhů dobrovolné </a:t>
            </a:r>
            <a:r>
              <a:rPr lang="cs-CZ" b="1" dirty="0" smtClean="0">
                <a:solidFill>
                  <a:srgbClr val="133176"/>
                </a:solidFill>
              </a:rPr>
              <a:t>práce </a:t>
            </a:r>
            <a:r>
              <a:rPr lang="cs-CZ" dirty="0">
                <a:solidFill>
                  <a:srgbClr val="133176"/>
                </a:solidFill>
              </a:rPr>
              <a:t>(dobrovolná </a:t>
            </a:r>
            <a:r>
              <a:rPr lang="cs-CZ" dirty="0" smtClean="0">
                <a:solidFill>
                  <a:srgbClr val="133176"/>
                </a:solidFill>
              </a:rPr>
              <a:t>práce </a:t>
            </a:r>
            <a:r>
              <a:rPr lang="cs-CZ" dirty="0">
                <a:solidFill>
                  <a:srgbClr val="133176"/>
                </a:solidFill>
              </a:rPr>
              <a:t>vykonávaná pro určitou organizaci nebo jejím prostřednictvím a dobrovolná </a:t>
            </a:r>
            <a:r>
              <a:rPr lang="cs-CZ" dirty="0" smtClean="0">
                <a:solidFill>
                  <a:srgbClr val="133176"/>
                </a:solidFill>
              </a:rPr>
              <a:t>práce </a:t>
            </a:r>
            <a:r>
              <a:rPr lang="cs-CZ" dirty="0">
                <a:solidFill>
                  <a:srgbClr val="133176"/>
                </a:solidFill>
              </a:rPr>
              <a:t>vykonávaná přímo ve prospěch osob mimo vlastní domácnost nebo ve prospěch společenství</a:t>
            </a:r>
            <a:r>
              <a:rPr lang="cs-CZ" dirty="0" smtClean="0">
                <a:solidFill>
                  <a:srgbClr val="133176"/>
                </a:solidFill>
              </a:rPr>
              <a:t>);</a:t>
            </a:r>
          </a:p>
          <a:p>
            <a:pPr marL="342900" lvl="0" indent="-342900">
              <a:buFont typeface="+mj-lt"/>
              <a:buAutoNum type="arabicPeriod"/>
            </a:pPr>
            <a:endParaRPr lang="cs-CZ" dirty="0">
              <a:solidFill>
                <a:srgbClr val="133176"/>
              </a:solidFill>
            </a:endParaRPr>
          </a:p>
          <a:p>
            <a:pPr marL="342900" lvl="0" indent="-342900">
              <a:buFont typeface="+mj-lt"/>
              <a:buAutoNum type="arabicPeriod"/>
            </a:pPr>
            <a:r>
              <a:rPr lang="cs-CZ" dirty="0">
                <a:solidFill>
                  <a:srgbClr val="133176"/>
                </a:solidFill>
              </a:rPr>
              <a:t>zahrnutí </a:t>
            </a:r>
            <a:r>
              <a:rPr lang="cs-CZ" b="1" dirty="0">
                <a:solidFill>
                  <a:srgbClr val="133176"/>
                </a:solidFill>
              </a:rPr>
              <a:t>proměnných</a:t>
            </a:r>
            <a:r>
              <a:rPr lang="cs-CZ" dirty="0">
                <a:solidFill>
                  <a:srgbClr val="133176"/>
                </a:solidFill>
              </a:rPr>
              <a:t> uvedených v doporučeném modulu pro zkoumání: </a:t>
            </a:r>
            <a:r>
              <a:rPr lang="cs-CZ" b="1" dirty="0" smtClean="0">
                <a:solidFill>
                  <a:srgbClr val="133176"/>
                </a:solidFill>
              </a:rPr>
              <a:t>doba</a:t>
            </a:r>
            <a:r>
              <a:rPr lang="cs-CZ" dirty="0" smtClean="0">
                <a:solidFill>
                  <a:srgbClr val="133176"/>
                </a:solidFill>
              </a:rPr>
              <a:t> věnovaná </a:t>
            </a:r>
            <a:r>
              <a:rPr lang="cs-CZ" dirty="0">
                <a:solidFill>
                  <a:srgbClr val="133176"/>
                </a:solidFill>
              </a:rPr>
              <a:t>dobrovolné </a:t>
            </a:r>
            <a:r>
              <a:rPr lang="cs-CZ" dirty="0" smtClean="0">
                <a:solidFill>
                  <a:srgbClr val="133176"/>
                </a:solidFill>
              </a:rPr>
              <a:t>práci </a:t>
            </a:r>
            <a:r>
              <a:rPr lang="cs-CZ" dirty="0">
                <a:solidFill>
                  <a:srgbClr val="133176"/>
                </a:solidFill>
              </a:rPr>
              <a:t>(počet skutečně odpracovaných hodin), </a:t>
            </a:r>
            <a:r>
              <a:rPr lang="cs-CZ" b="1" dirty="0">
                <a:solidFill>
                  <a:srgbClr val="133176"/>
                </a:solidFill>
              </a:rPr>
              <a:t>druh</a:t>
            </a:r>
            <a:r>
              <a:rPr lang="cs-CZ" dirty="0">
                <a:solidFill>
                  <a:srgbClr val="133176"/>
                </a:solidFill>
              </a:rPr>
              <a:t> vykonávané </a:t>
            </a:r>
            <a:r>
              <a:rPr lang="cs-CZ" dirty="0" smtClean="0">
                <a:solidFill>
                  <a:srgbClr val="133176"/>
                </a:solidFill>
              </a:rPr>
              <a:t>práce </a:t>
            </a:r>
            <a:r>
              <a:rPr lang="cs-CZ" dirty="0">
                <a:solidFill>
                  <a:srgbClr val="133176"/>
                </a:solidFill>
              </a:rPr>
              <a:t>(odpovídající profese), </a:t>
            </a:r>
            <a:r>
              <a:rPr lang="cs-CZ" b="1" dirty="0">
                <a:solidFill>
                  <a:srgbClr val="133176"/>
                </a:solidFill>
              </a:rPr>
              <a:t>oblast</a:t>
            </a:r>
            <a:r>
              <a:rPr lang="cs-CZ" dirty="0">
                <a:solidFill>
                  <a:srgbClr val="133176"/>
                </a:solidFill>
              </a:rPr>
              <a:t>, v níž byla dobrovolná </a:t>
            </a:r>
            <a:r>
              <a:rPr lang="cs-CZ" dirty="0" smtClean="0">
                <a:solidFill>
                  <a:srgbClr val="133176"/>
                </a:solidFill>
              </a:rPr>
              <a:t>práce </a:t>
            </a:r>
            <a:r>
              <a:rPr lang="cs-CZ" dirty="0">
                <a:solidFill>
                  <a:srgbClr val="133176"/>
                </a:solidFill>
              </a:rPr>
              <a:t>vykonávána (hospodářské odvětví či institucionální sektor</a:t>
            </a:r>
            <a:r>
              <a:rPr lang="cs-CZ" dirty="0" smtClean="0">
                <a:solidFill>
                  <a:srgbClr val="133176"/>
                </a:solidFill>
              </a:rPr>
              <a:t>);</a:t>
            </a:r>
          </a:p>
          <a:p>
            <a:pPr marL="342900" lvl="0" indent="-342900">
              <a:buFont typeface="+mj-lt"/>
              <a:buAutoNum type="arabicPeriod"/>
            </a:pPr>
            <a:endParaRPr lang="cs-CZ" dirty="0">
              <a:solidFill>
                <a:srgbClr val="133176"/>
              </a:solidFill>
            </a:endParaRPr>
          </a:p>
          <a:p>
            <a:pPr marL="342900" lvl="0" indent="-342900">
              <a:buFont typeface="+mj-lt"/>
              <a:buAutoNum type="arabicPeriod"/>
            </a:pPr>
            <a:r>
              <a:rPr lang="cs-CZ" dirty="0">
                <a:solidFill>
                  <a:srgbClr val="133176"/>
                </a:solidFill>
              </a:rPr>
              <a:t>možnost vymezení </a:t>
            </a:r>
            <a:r>
              <a:rPr lang="cs-CZ" dirty="0" smtClean="0">
                <a:solidFill>
                  <a:srgbClr val="133176"/>
                </a:solidFill>
              </a:rPr>
              <a:t>dobrovolnické práce </a:t>
            </a:r>
            <a:r>
              <a:rPr lang="cs-CZ" dirty="0">
                <a:solidFill>
                  <a:srgbClr val="133176"/>
                </a:solidFill>
              </a:rPr>
              <a:t>podle standardních klasifikací: </a:t>
            </a:r>
            <a:r>
              <a:rPr lang="cs-CZ" b="1" dirty="0">
                <a:solidFill>
                  <a:srgbClr val="133176"/>
                </a:solidFill>
              </a:rPr>
              <a:t>klasifikace zaměstnání (ISCO</a:t>
            </a:r>
            <a:r>
              <a:rPr lang="cs-CZ" b="1" dirty="0" smtClean="0">
                <a:solidFill>
                  <a:srgbClr val="133176"/>
                </a:solidFill>
              </a:rPr>
              <a:t>)</a:t>
            </a:r>
            <a:endParaRPr lang="cs-CZ" b="1" dirty="0"/>
          </a:p>
          <a:p>
            <a:r>
              <a:rPr lang="cs-CZ" dirty="0"/>
              <a:t>	</a:t>
            </a:r>
          </a:p>
        </p:txBody>
      </p:sp>
    </p:spTree>
    <p:extLst>
      <p:ext uri="{BB962C8B-B14F-4D97-AF65-F5344CB8AC3E}">
        <p14:creationId xmlns:p14="http://schemas.microsoft.com/office/powerpoint/2010/main" val="2039161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cs-CZ" sz="4800" dirty="0" smtClean="0"/>
              <a:t>Prezentace měření</a:t>
            </a:r>
            <a:br>
              <a:rPr lang="cs-CZ" sz="4800" dirty="0" smtClean="0"/>
            </a:br>
            <a:r>
              <a:rPr lang="cs-CZ" sz="2000" dirty="0" smtClean="0"/>
              <a:t> závěrečná konference</a:t>
            </a:r>
            <a:br>
              <a:rPr lang="cs-CZ" sz="2000" dirty="0" smtClean="0"/>
            </a:br>
            <a:r>
              <a:rPr lang="cs-CZ" sz="2000" dirty="0"/>
              <a:t>Evropský dům, Praha, 18.6. 2015 </a:t>
            </a:r>
            <a:r>
              <a:rPr lang="cs-CZ" sz="2000" dirty="0" smtClean="0"/>
              <a:t> </a:t>
            </a:r>
            <a:endParaRPr lang="en-US" sz="2000" dirty="0"/>
          </a:p>
        </p:txBody>
      </p:sp>
    </p:spTree>
    <p:extLst>
      <p:ext uri="{BB962C8B-B14F-4D97-AF65-F5344CB8AC3E}">
        <p14:creationId xmlns:p14="http://schemas.microsoft.com/office/powerpoint/2010/main" val="3575217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2" name="Obdélník 1"/>
          <p:cNvSpPr/>
          <p:nvPr/>
        </p:nvSpPr>
        <p:spPr>
          <a:xfrm>
            <a:off x="3863311" y="502054"/>
            <a:ext cx="1652247" cy="369332"/>
          </a:xfrm>
          <a:prstGeom prst="rect">
            <a:avLst/>
          </a:prstGeom>
        </p:spPr>
        <p:txBody>
          <a:bodyPr wrap="none">
            <a:spAutoFit/>
          </a:bodyPr>
          <a:lstStyle/>
          <a:p>
            <a:r>
              <a:rPr lang="cs-CZ" dirty="0">
                <a:solidFill>
                  <a:srgbClr val="133176"/>
                </a:solidFill>
              </a:rPr>
              <a:t>Finální </a:t>
            </a:r>
            <a:r>
              <a:rPr lang="cs-CZ" dirty="0" smtClean="0">
                <a:solidFill>
                  <a:srgbClr val="133176"/>
                </a:solidFill>
              </a:rPr>
              <a:t>výsledky</a:t>
            </a:r>
            <a:endParaRPr lang="cs-CZ" dirty="0">
              <a:solidFill>
                <a:srgbClr val="133176"/>
              </a:solidFill>
            </a:endParaRPr>
          </a:p>
        </p:txBody>
      </p:sp>
      <p:sp>
        <p:nvSpPr>
          <p:cNvPr id="6" name="Obdélník 5"/>
          <p:cNvSpPr/>
          <p:nvPr/>
        </p:nvSpPr>
        <p:spPr>
          <a:xfrm>
            <a:off x="1693472" y="1611612"/>
            <a:ext cx="7048881" cy="2677656"/>
          </a:xfrm>
          <a:prstGeom prst="rect">
            <a:avLst/>
          </a:prstGeom>
        </p:spPr>
        <p:txBody>
          <a:bodyPr wrap="square">
            <a:spAutoFit/>
          </a:bodyPr>
          <a:lstStyle/>
          <a:p>
            <a:pPr fontAlgn="b"/>
            <a:r>
              <a:rPr lang="cs-CZ" sz="2400" b="1" dirty="0" smtClean="0">
                <a:solidFill>
                  <a:srgbClr val="133176"/>
                </a:solidFill>
              </a:rPr>
              <a:t>Průměrný </a:t>
            </a:r>
            <a:r>
              <a:rPr lang="cs-CZ" sz="2400" b="1" dirty="0">
                <a:solidFill>
                  <a:srgbClr val="133176"/>
                </a:solidFill>
              </a:rPr>
              <a:t>počet odpracovaných hodin na 1 dobrovolníka</a:t>
            </a:r>
            <a:r>
              <a:rPr lang="cs-CZ" sz="2400" dirty="0">
                <a:solidFill>
                  <a:srgbClr val="133176"/>
                </a:solidFill>
              </a:rPr>
              <a:t> = </a:t>
            </a:r>
            <a:r>
              <a:rPr lang="cs-CZ" sz="2400" dirty="0">
                <a:solidFill>
                  <a:srgbClr val="FF0000"/>
                </a:solidFill>
              </a:rPr>
              <a:t>324,45 </a:t>
            </a:r>
            <a:r>
              <a:rPr lang="cs-CZ" sz="2400" dirty="0" smtClean="0">
                <a:solidFill>
                  <a:srgbClr val="FF0000"/>
                </a:solidFill>
              </a:rPr>
              <a:t>hod.</a:t>
            </a:r>
            <a:endParaRPr lang="cs-CZ" sz="2400" dirty="0">
              <a:solidFill>
                <a:srgbClr val="FF0000"/>
              </a:solidFill>
            </a:endParaRPr>
          </a:p>
          <a:p>
            <a:pPr fontAlgn="b"/>
            <a:endParaRPr lang="cs-CZ" sz="2400" dirty="0"/>
          </a:p>
          <a:p>
            <a:pPr lvl="0" fontAlgn="b"/>
            <a:r>
              <a:rPr lang="cs-CZ" sz="2400" b="1" dirty="0">
                <a:solidFill>
                  <a:srgbClr val="133176"/>
                </a:solidFill>
              </a:rPr>
              <a:t>Průměrná mzda za 1 hod. dobrovolnické práce </a:t>
            </a:r>
            <a:r>
              <a:rPr lang="cs-CZ" sz="2400" dirty="0">
                <a:solidFill>
                  <a:srgbClr val="133176"/>
                </a:solidFill>
              </a:rPr>
              <a:t>= </a:t>
            </a:r>
            <a:r>
              <a:rPr lang="cs-CZ" sz="2400" b="1" dirty="0" smtClean="0">
                <a:solidFill>
                  <a:srgbClr val="FF0000"/>
                </a:solidFill>
              </a:rPr>
              <a:t>143,76 </a:t>
            </a:r>
            <a:r>
              <a:rPr lang="cs-CZ" sz="2400" b="1" dirty="0">
                <a:solidFill>
                  <a:srgbClr val="FF0000"/>
                </a:solidFill>
              </a:rPr>
              <a:t>Kč </a:t>
            </a:r>
            <a:r>
              <a:rPr lang="cs-CZ" sz="2400" dirty="0">
                <a:solidFill>
                  <a:srgbClr val="133176"/>
                </a:solidFill>
              </a:rPr>
              <a:t>(metodou váženého průměru</a:t>
            </a:r>
            <a:r>
              <a:rPr lang="cs-CZ" sz="2400" dirty="0" smtClean="0">
                <a:solidFill>
                  <a:srgbClr val="133176"/>
                </a:solidFill>
              </a:rPr>
              <a:t>)</a:t>
            </a:r>
          </a:p>
          <a:p>
            <a:pPr lvl="0" fontAlgn="b"/>
            <a:endParaRPr lang="cs-CZ" sz="2400" dirty="0">
              <a:solidFill>
                <a:srgbClr val="133176"/>
              </a:solidFill>
            </a:endParaRPr>
          </a:p>
          <a:p>
            <a:pPr lvl="0" fontAlgn="b"/>
            <a:endParaRPr lang="cs-CZ" sz="2400" dirty="0">
              <a:solidFill>
                <a:srgbClr val="133176"/>
              </a:solidFill>
            </a:endParaRPr>
          </a:p>
        </p:txBody>
      </p:sp>
    </p:spTree>
    <p:extLst>
      <p:ext uri="{BB962C8B-B14F-4D97-AF65-F5344CB8AC3E}">
        <p14:creationId xmlns:p14="http://schemas.microsoft.com/office/powerpoint/2010/main" val="3872613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2" name="Obdélník 1"/>
          <p:cNvSpPr/>
          <p:nvPr/>
        </p:nvSpPr>
        <p:spPr>
          <a:xfrm>
            <a:off x="3875503" y="632680"/>
            <a:ext cx="1460721" cy="369332"/>
          </a:xfrm>
          <a:prstGeom prst="rect">
            <a:avLst/>
          </a:prstGeom>
        </p:spPr>
        <p:txBody>
          <a:bodyPr wrap="none">
            <a:spAutoFit/>
          </a:bodyPr>
          <a:lstStyle/>
          <a:p>
            <a:r>
              <a:rPr lang="cs-CZ" dirty="0" smtClean="0">
                <a:solidFill>
                  <a:srgbClr val="133176"/>
                </a:solidFill>
              </a:rPr>
              <a:t>Verifikace dat</a:t>
            </a:r>
            <a:endParaRPr lang="cs-CZ" dirty="0">
              <a:solidFill>
                <a:srgbClr val="133176"/>
              </a:solidFill>
            </a:endParaRPr>
          </a:p>
        </p:txBody>
      </p:sp>
      <p:sp>
        <p:nvSpPr>
          <p:cNvPr id="6" name="Obdélník 5"/>
          <p:cNvSpPr/>
          <p:nvPr/>
        </p:nvSpPr>
        <p:spPr>
          <a:xfrm>
            <a:off x="1693471" y="1002012"/>
            <a:ext cx="7048881" cy="3416320"/>
          </a:xfrm>
          <a:prstGeom prst="rect">
            <a:avLst/>
          </a:prstGeom>
        </p:spPr>
        <p:txBody>
          <a:bodyPr wrap="square">
            <a:spAutoFit/>
          </a:bodyPr>
          <a:lstStyle/>
          <a:p>
            <a:pPr fontAlgn="b"/>
            <a:endParaRPr lang="cs-CZ" sz="2400" b="1" dirty="0" smtClean="0">
              <a:solidFill>
                <a:srgbClr val="133176"/>
              </a:solidFill>
            </a:endParaRPr>
          </a:p>
          <a:p>
            <a:pPr fontAlgn="b"/>
            <a:endParaRPr lang="cs-CZ" sz="2400" b="1" dirty="0">
              <a:solidFill>
                <a:srgbClr val="133176"/>
              </a:solidFill>
            </a:endParaRPr>
          </a:p>
          <a:p>
            <a:pPr fontAlgn="b"/>
            <a:r>
              <a:rPr lang="cs-CZ" sz="2400" b="1" dirty="0" smtClean="0">
                <a:solidFill>
                  <a:srgbClr val="133176"/>
                </a:solidFill>
              </a:rPr>
              <a:t>Průměrný </a:t>
            </a:r>
            <a:r>
              <a:rPr lang="cs-CZ" sz="2400" b="1" dirty="0">
                <a:solidFill>
                  <a:srgbClr val="133176"/>
                </a:solidFill>
              </a:rPr>
              <a:t>počet odpracovaných hodin na 1 dobrovolníka</a:t>
            </a:r>
            <a:r>
              <a:rPr lang="cs-CZ" sz="2400" dirty="0">
                <a:solidFill>
                  <a:srgbClr val="133176"/>
                </a:solidFill>
              </a:rPr>
              <a:t> = </a:t>
            </a:r>
            <a:r>
              <a:rPr lang="cs-CZ" sz="2400" dirty="0">
                <a:solidFill>
                  <a:srgbClr val="FF0000"/>
                </a:solidFill>
              </a:rPr>
              <a:t>324,45 </a:t>
            </a:r>
            <a:r>
              <a:rPr lang="cs-CZ" sz="2400" dirty="0" smtClean="0">
                <a:solidFill>
                  <a:srgbClr val="FF0000"/>
                </a:solidFill>
              </a:rPr>
              <a:t>hod. </a:t>
            </a:r>
            <a:r>
              <a:rPr lang="cs-CZ" sz="2400" i="1" dirty="0" smtClean="0">
                <a:solidFill>
                  <a:srgbClr val="002060"/>
                </a:solidFill>
              </a:rPr>
              <a:t>SAFE 2014</a:t>
            </a:r>
          </a:p>
          <a:p>
            <a:pPr fontAlgn="b"/>
            <a:endParaRPr lang="cs-CZ" sz="2400" dirty="0">
              <a:solidFill>
                <a:srgbClr val="002060"/>
              </a:solidFill>
            </a:endParaRPr>
          </a:p>
          <a:p>
            <a:pPr fontAlgn="b"/>
            <a:endParaRPr lang="cs-CZ" sz="2400" b="1" dirty="0" smtClean="0">
              <a:solidFill>
                <a:srgbClr val="002060"/>
              </a:solidFill>
            </a:endParaRPr>
          </a:p>
          <a:p>
            <a:pPr fontAlgn="b"/>
            <a:endParaRPr lang="cs-CZ" sz="2400" b="1" dirty="0">
              <a:solidFill>
                <a:srgbClr val="002060"/>
              </a:solidFill>
            </a:endParaRPr>
          </a:p>
          <a:p>
            <a:pPr fontAlgn="b"/>
            <a:r>
              <a:rPr lang="cs-CZ" sz="2400" b="1" dirty="0" smtClean="0">
                <a:solidFill>
                  <a:srgbClr val="002060"/>
                </a:solidFill>
              </a:rPr>
              <a:t>Průměrný počet hodin na 1 dobrovolníka, = </a:t>
            </a:r>
            <a:r>
              <a:rPr lang="cs-CZ" sz="2400" dirty="0">
                <a:solidFill>
                  <a:srgbClr val="FF0000"/>
                </a:solidFill>
              </a:rPr>
              <a:t>324 hod. </a:t>
            </a:r>
            <a:r>
              <a:rPr lang="cs-CZ" sz="2400" i="1" dirty="0">
                <a:solidFill>
                  <a:srgbClr val="002060"/>
                </a:solidFill>
              </a:rPr>
              <a:t>interní šetření v organizacích ČRDM 2010</a:t>
            </a:r>
            <a:endParaRPr lang="cs-CZ" sz="2400" i="1" dirty="0" smtClean="0">
              <a:solidFill>
                <a:srgbClr val="FF0000"/>
              </a:solidFill>
            </a:endParaRPr>
          </a:p>
        </p:txBody>
      </p:sp>
    </p:spTree>
    <p:extLst>
      <p:ext uri="{BB962C8B-B14F-4D97-AF65-F5344CB8AC3E}">
        <p14:creationId xmlns:p14="http://schemas.microsoft.com/office/powerpoint/2010/main" val="772265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2" name="Obdélník 1"/>
          <p:cNvSpPr/>
          <p:nvPr/>
        </p:nvSpPr>
        <p:spPr>
          <a:xfrm>
            <a:off x="3863311" y="502054"/>
            <a:ext cx="2164247" cy="523220"/>
          </a:xfrm>
          <a:prstGeom prst="rect">
            <a:avLst/>
          </a:prstGeom>
        </p:spPr>
        <p:txBody>
          <a:bodyPr wrap="none">
            <a:spAutoFit/>
          </a:bodyPr>
          <a:lstStyle/>
          <a:p>
            <a:r>
              <a:rPr lang="cs-CZ" sz="2800" dirty="0" smtClean="0">
                <a:solidFill>
                  <a:srgbClr val="133176"/>
                </a:solidFill>
              </a:rPr>
              <a:t>Verifikace dat</a:t>
            </a:r>
            <a:endParaRPr lang="cs-CZ" sz="2800" dirty="0">
              <a:solidFill>
                <a:srgbClr val="133176"/>
              </a:solidFill>
            </a:endParaRPr>
          </a:p>
        </p:txBody>
      </p:sp>
      <p:sp>
        <p:nvSpPr>
          <p:cNvPr id="6" name="Obdélník 5"/>
          <p:cNvSpPr/>
          <p:nvPr/>
        </p:nvSpPr>
        <p:spPr>
          <a:xfrm>
            <a:off x="1693472" y="1611612"/>
            <a:ext cx="7048881" cy="3046988"/>
          </a:xfrm>
          <a:prstGeom prst="rect">
            <a:avLst/>
          </a:prstGeom>
        </p:spPr>
        <p:txBody>
          <a:bodyPr wrap="square">
            <a:spAutoFit/>
          </a:bodyPr>
          <a:lstStyle/>
          <a:p>
            <a:pPr fontAlgn="b"/>
            <a:endParaRPr lang="cs-CZ" sz="2400" dirty="0"/>
          </a:p>
          <a:p>
            <a:pPr lvl="0" fontAlgn="b"/>
            <a:r>
              <a:rPr lang="cs-CZ" sz="2400" b="1" dirty="0">
                <a:solidFill>
                  <a:srgbClr val="133176"/>
                </a:solidFill>
              </a:rPr>
              <a:t>Průměrná mzda za 1 hod. dobrovolnické práce </a:t>
            </a:r>
            <a:r>
              <a:rPr lang="cs-CZ" sz="2400" dirty="0">
                <a:solidFill>
                  <a:srgbClr val="133176"/>
                </a:solidFill>
              </a:rPr>
              <a:t>= </a:t>
            </a:r>
            <a:r>
              <a:rPr lang="cs-CZ" sz="2400" b="1" dirty="0" smtClean="0">
                <a:solidFill>
                  <a:srgbClr val="FF0000"/>
                </a:solidFill>
              </a:rPr>
              <a:t>143,76 </a:t>
            </a:r>
            <a:r>
              <a:rPr lang="cs-CZ" sz="2400" b="1" dirty="0">
                <a:solidFill>
                  <a:srgbClr val="FF0000"/>
                </a:solidFill>
              </a:rPr>
              <a:t>Kč </a:t>
            </a:r>
            <a:r>
              <a:rPr lang="cs-CZ" sz="2400" dirty="0">
                <a:solidFill>
                  <a:srgbClr val="133176"/>
                </a:solidFill>
              </a:rPr>
              <a:t>(metodou váženého průměru</a:t>
            </a:r>
            <a:r>
              <a:rPr lang="cs-CZ" sz="2400" dirty="0" smtClean="0">
                <a:solidFill>
                  <a:srgbClr val="133176"/>
                </a:solidFill>
              </a:rPr>
              <a:t>)</a:t>
            </a:r>
          </a:p>
          <a:p>
            <a:pPr lvl="0" fontAlgn="b"/>
            <a:endParaRPr lang="cs-CZ" sz="2400" dirty="0">
              <a:solidFill>
                <a:srgbClr val="133176"/>
              </a:solidFill>
            </a:endParaRPr>
          </a:p>
          <a:p>
            <a:pPr lvl="0" fontAlgn="b"/>
            <a:endParaRPr lang="cs-CZ" sz="2400" dirty="0" smtClean="0">
              <a:solidFill>
                <a:srgbClr val="133176"/>
              </a:solidFill>
            </a:endParaRPr>
          </a:p>
          <a:p>
            <a:pPr fontAlgn="b"/>
            <a:r>
              <a:rPr lang="cs-CZ" sz="2400" b="1" dirty="0">
                <a:solidFill>
                  <a:srgbClr val="133176"/>
                </a:solidFill>
              </a:rPr>
              <a:t>Průměrná mzda za 1 hod. </a:t>
            </a:r>
            <a:r>
              <a:rPr lang="cs-CZ" sz="2400" b="1" dirty="0" smtClean="0">
                <a:solidFill>
                  <a:srgbClr val="133176"/>
                </a:solidFill>
              </a:rPr>
              <a:t>práce ve vzdělávání </a:t>
            </a:r>
            <a:r>
              <a:rPr lang="cs-CZ" sz="2400" dirty="0">
                <a:solidFill>
                  <a:srgbClr val="133176"/>
                </a:solidFill>
              </a:rPr>
              <a:t>= </a:t>
            </a:r>
            <a:endParaRPr lang="cs-CZ" sz="2400" dirty="0" smtClean="0">
              <a:solidFill>
                <a:srgbClr val="133176"/>
              </a:solidFill>
            </a:endParaRPr>
          </a:p>
          <a:p>
            <a:pPr fontAlgn="b"/>
            <a:r>
              <a:rPr lang="cs-CZ" sz="2400" b="1" dirty="0" smtClean="0">
                <a:solidFill>
                  <a:srgbClr val="FF0000"/>
                </a:solidFill>
              </a:rPr>
              <a:t>139,58 </a:t>
            </a:r>
            <a:r>
              <a:rPr lang="cs-CZ" sz="2400" b="1" dirty="0">
                <a:solidFill>
                  <a:srgbClr val="FF0000"/>
                </a:solidFill>
              </a:rPr>
              <a:t>Kč </a:t>
            </a:r>
            <a:r>
              <a:rPr lang="cs-CZ" sz="2400" dirty="0" smtClean="0">
                <a:solidFill>
                  <a:srgbClr val="133176"/>
                </a:solidFill>
              </a:rPr>
              <a:t>ISPV MPSV 2014</a:t>
            </a:r>
            <a:endParaRPr lang="cs-CZ" sz="2400" dirty="0">
              <a:solidFill>
                <a:srgbClr val="133176"/>
              </a:solidFill>
            </a:endParaRPr>
          </a:p>
          <a:p>
            <a:pPr lvl="0" fontAlgn="b"/>
            <a:endParaRPr lang="cs-CZ" sz="2400" dirty="0">
              <a:solidFill>
                <a:srgbClr val="133176"/>
              </a:solidFill>
            </a:endParaRPr>
          </a:p>
        </p:txBody>
      </p:sp>
    </p:spTree>
    <p:extLst>
      <p:ext uri="{BB962C8B-B14F-4D97-AF65-F5344CB8AC3E}">
        <p14:creationId xmlns:p14="http://schemas.microsoft.com/office/powerpoint/2010/main" val="3645845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4" name="Nadpis 3"/>
          <p:cNvSpPr>
            <a:spLocks noGrp="1"/>
          </p:cNvSpPr>
          <p:nvPr>
            <p:ph type="title"/>
          </p:nvPr>
        </p:nvSpPr>
        <p:spPr/>
        <p:txBody>
          <a:bodyPr>
            <a:normAutofit/>
          </a:bodyPr>
          <a:lstStyle/>
          <a:p>
            <a:pPr algn="l"/>
            <a:r>
              <a:rPr lang="cs-CZ" sz="2000" dirty="0" smtClean="0">
                <a:solidFill>
                  <a:srgbClr val="133176"/>
                </a:solidFill>
              </a:rPr>
              <a:t>5. Jak </a:t>
            </a:r>
            <a:r>
              <a:rPr lang="cs-CZ" sz="2000" dirty="0">
                <a:solidFill>
                  <a:srgbClr val="133176"/>
                </a:solidFill>
              </a:rPr>
              <a:t>promítnout hodnotu dobrovolnické práce v účetnictví organizace?</a:t>
            </a:r>
          </a:p>
        </p:txBody>
      </p:sp>
      <p:sp>
        <p:nvSpPr>
          <p:cNvPr id="2" name="Obdélník 1"/>
          <p:cNvSpPr/>
          <p:nvPr/>
        </p:nvSpPr>
        <p:spPr>
          <a:xfrm>
            <a:off x="1761482" y="1627054"/>
            <a:ext cx="6391056" cy="4708981"/>
          </a:xfrm>
          <a:prstGeom prst="rect">
            <a:avLst/>
          </a:prstGeom>
        </p:spPr>
        <p:txBody>
          <a:bodyPr wrap="square">
            <a:spAutoFit/>
          </a:bodyPr>
          <a:lstStyle/>
          <a:p>
            <a:r>
              <a:rPr lang="cs-CZ" sz="2000" dirty="0">
                <a:solidFill>
                  <a:srgbClr val="133176"/>
                </a:solidFill>
              </a:rPr>
              <a:t>Ocenění práce - řada teoreticko-filozofických problémů, „ekonomická“ hodnota ve skutečnosti mnohem vyšší, ale i nižší</a:t>
            </a:r>
          </a:p>
          <a:p>
            <a:endParaRPr lang="cs-CZ" sz="2000" dirty="0">
              <a:solidFill>
                <a:srgbClr val="133176"/>
              </a:solidFill>
            </a:endParaRPr>
          </a:p>
          <a:p>
            <a:r>
              <a:rPr lang="cs-CZ" sz="2000" dirty="0">
                <a:solidFill>
                  <a:srgbClr val="133176"/>
                </a:solidFill>
              </a:rPr>
              <a:t>Ohodnocení práce činíme s ohledem na účel evidence, tedy donora. Ten musí být přesvědčen, že daná hodnota je přiměřeně důvěryhodná a odráží skutečnou hodnotu vykonané činnosti – byť určitým způsobem zjednodušeným. Detailní evidence dobrovolnické práce a její oceňování by bylo extrémně administrativně náročné.</a:t>
            </a:r>
          </a:p>
          <a:p>
            <a:endParaRPr lang="cs-CZ" sz="2000" dirty="0">
              <a:solidFill>
                <a:srgbClr val="133176"/>
              </a:solidFill>
            </a:endParaRPr>
          </a:p>
          <a:p>
            <a:r>
              <a:rPr lang="cs-CZ" sz="2000" dirty="0" smtClean="0">
                <a:solidFill>
                  <a:srgbClr val="133176"/>
                </a:solidFill>
              </a:rPr>
              <a:t>Projekt </a:t>
            </a:r>
            <a:r>
              <a:rPr lang="cs-CZ" sz="2000" dirty="0">
                <a:solidFill>
                  <a:srgbClr val="133176"/>
                </a:solidFill>
              </a:rPr>
              <a:t>počítal s použitím metodiky ILO, pro zjednodušení možno použít průměrnou hodnotu za hodinu. </a:t>
            </a:r>
          </a:p>
          <a:p>
            <a:endParaRPr lang="cs-CZ" sz="2000" dirty="0"/>
          </a:p>
          <a:p>
            <a:endParaRPr lang="cs-CZ" sz="2000" dirty="0"/>
          </a:p>
        </p:txBody>
      </p:sp>
    </p:spTree>
    <p:extLst>
      <p:ext uri="{BB962C8B-B14F-4D97-AF65-F5344CB8AC3E}">
        <p14:creationId xmlns:p14="http://schemas.microsoft.com/office/powerpoint/2010/main" val="3281291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2" name="Obdélník 1"/>
          <p:cNvSpPr/>
          <p:nvPr/>
        </p:nvSpPr>
        <p:spPr>
          <a:xfrm>
            <a:off x="1792223" y="527622"/>
            <a:ext cx="6498337" cy="5355312"/>
          </a:xfrm>
          <a:prstGeom prst="rect">
            <a:avLst/>
          </a:prstGeom>
        </p:spPr>
        <p:txBody>
          <a:bodyPr wrap="square">
            <a:spAutoFit/>
          </a:bodyPr>
          <a:lstStyle/>
          <a:p>
            <a:pPr lvl="0"/>
            <a:r>
              <a:rPr lang="cs-CZ" dirty="0">
                <a:solidFill>
                  <a:srgbClr val="133176"/>
                </a:solidFill>
              </a:rPr>
              <a:t>ADMINISTRATIVNÍ EVIDENCE – Jaké dokumenty budou potřeba</a:t>
            </a:r>
            <a:r>
              <a:rPr lang="cs-CZ" dirty="0" smtClean="0">
                <a:solidFill>
                  <a:srgbClr val="133176"/>
                </a:solidFill>
              </a:rPr>
              <a:t>?</a:t>
            </a:r>
            <a:endParaRPr lang="cs-CZ" dirty="0">
              <a:solidFill>
                <a:srgbClr val="133176"/>
              </a:solidFill>
            </a:endParaRPr>
          </a:p>
          <a:p>
            <a:pPr lvl="0"/>
            <a:endParaRPr lang="cs-CZ" dirty="0"/>
          </a:p>
          <a:p>
            <a:pPr lvl="1"/>
            <a:r>
              <a:rPr lang="cs-CZ" b="1" dirty="0" smtClean="0">
                <a:solidFill>
                  <a:srgbClr val="133176"/>
                </a:solidFill>
              </a:rPr>
              <a:t>1. Dokument </a:t>
            </a:r>
            <a:r>
              <a:rPr lang="cs-CZ" b="1" dirty="0">
                <a:solidFill>
                  <a:srgbClr val="133176"/>
                </a:solidFill>
              </a:rPr>
              <a:t>o vztahu dobrovolníka a NNO</a:t>
            </a:r>
            <a:r>
              <a:rPr lang="cs-CZ" dirty="0">
                <a:solidFill>
                  <a:srgbClr val="133176"/>
                </a:solidFill>
              </a:rPr>
              <a:t> - nepojmenovaná smlouva podle NOZ. Dokument může mít formu i jen popisu dobrovolnické pozice, či souhlasu dobrovolníka s nějakými podmínkami. Účelem je záznam - NNO, dobrovolník a obsah a rozsah dobrovolnické práce, na které se dohodly</a:t>
            </a:r>
            <a:r>
              <a:rPr lang="cs-CZ" dirty="0" smtClean="0">
                <a:solidFill>
                  <a:srgbClr val="133176"/>
                </a:solidFill>
              </a:rPr>
              <a:t>.</a:t>
            </a:r>
          </a:p>
          <a:p>
            <a:pPr lvl="1"/>
            <a:endParaRPr lang="cs-CZ" dirty="0">
              <a:solidFill>
                <a:srgbClr val="133176"/>
              </a:solidFill>
            </a:endParaRPr>
          </a:p>
          <a:p>
            <a:pPr lvl="1"/>
            <a:r>
              <a:rPr lang="cs-CZ" b="1" dirty="0">
                <a:solidFill>
                  <a:srgbClr val="133176"/>
                </a:solidFill>
              </a:rPr>
              <a:t>2. Výkaz práce </a:t>
            </a:r>
            <a:r>
              <a:rPr lang="cs-CZ" dirty="0">
                <a:solidFill>
                  <a:srgbClr val="133176"/>
                </a:solidFill>
              </a:rPr>
              <a:t>– dokument prokazující počet hodin skutečně strávených na realizaci projektu a dále: </a:t>
            </a:r>
          </a:p>
          <a:p>
            <a:pPr lvl="2"/>
            <a:endParaRPr lang="cs-CZ" dirty="0">
              <a:solidFill>
                <a:srgbClr val="133176"/>
              </a:solidFill>
            </a:endParaRPr>
          </a:p>
          <a:p>
            <a:pPr marL="1200150" lvl="2" indent="-285750">
              <a:buFont typeface="Arial" panose="020B0604020202020204" pitchFamily="34" charset="0"/>
              <a:buChar char="•"/>
            </a:pPr>
            <a:r>
              <a:rPr lang="cs-CZ" dirty="0">
                <a:solidFill>
                  <a:srgbClr val="133176"/>
                </a:solidFill>
              </a:rPr>
              <a:t>název NNO a jména pracovníka</a:t>
            </a:r>
          </a:p>
          <a:p>
            <a:pPr marL="1200150" lvl="2" indent="-285750">
              <a:buFont typeface="Arial" panose="020B0604020202020204" pitchFamily="34" charset="0"/>
              <a:buChar char="•"/>
            </a:pPr>
            <a:r>
              <a:rPr lang="cs-CZ" dirty="0">
                <a:solidFill>
                  <a:srgbClr val="133176"/>
                </a:solidFill>
              </a:rPr>
              <a:t>obecný popis práce (název funkce, popis činnosti, označení projektu)</a:t>
            </a:r>
          </a:p>
          <a:p>
            <a:pPr marL="1200150" lvl="2" indent="-285750">
              <a:buFont typeface="Arial" panose="020B0604020202020204" pitchFamily="34" charset="0"/>
              <a:buChar char="•"/>
            </a:pPr>
            <a:r>
              <a:rPr lang="cs-CZ" dirty="0">
                <a:solidFill>
                  <a:srgbClr val="133176"/>
                </a:solidFill>
              </a:rPr>
              <a:t>popis práce v členění na dny (a možná i hodiny), celkové odpracované množství</a:t>
            </a:r>
          </a:p>
          <a:p>
            <a:pPr marL="1200150" lvl="2" indent="-285750">
              <a:buFont typeface="Arial" panose="020B0604020202020204" pitchFamily="34" charset="0"/>
              <a:buChar char="•"/>
            </a:pPr>
            <a:r>
              <a:rPr lang="cs-CZ" dirty="0">
                <a:solidFill>
                  <a:srgbClr val="133176"/>
                </a:solidFill>
              </a:rPr>
              <a:t>schválení výkazu (datum, podpis za NNO, možná i za pracovníka)</a:t>
            </a:r>
          </a:p>
          <a:p>
            <a:endParaRPr lang="cs-CZ" dirty="0"/>
          </a:p>
        </p:txBody>
      </p:sp>
    </p:spTree>
    <p:extLst>
      <p:ext uri="{BB962C8B-B14F-4D97-AF65-F5344CB8AC3E}">
        <p14:creationId xmlns:p14="http://schemas.microsoft.com/office/powerpoint/2010/main" val="2600537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3"/>
          <a:srcRect/>
          <a:stretch>
            <a:fillRect/>
          </a:stretch>
        </p:blipFill>
        <p:spPr bwMode="auto">
          <a:xfrm>
            <a:off x="390525" y="3426686"/>
            <a:ext cx="1009650" cy="2537552"/>
          </a:xfrm>
          <a:prstGeom prst="rect">
            <a:avLst/>
          </a:prstGeom>
          <a:noFill/>
          <a:ln w="9525">
            <a:noFill/>
            <a:miter lim="800000"/>
            <a:headEnd/>
            <a:tailEnd/>
          </a:ln>
        </p:spPr>
      </p:pic>
      <p:sp>
        <p:nvSpPr>
          <p:cNvPr id="4" name="Nadpis 3"/>
          <p:cNvSpPr>
            <a:spLocks noGrp="1"/>
          </p:cNvSpPr>
          <p:nvPr>
            <p:ph type="title"/>
          </p:nvPr>
        </p:nvSpPr>
        <p:spPr/>
        <p:txBody>
          <a:bodyPr>
            <a:normAutofit/>
          </a:bodyPr>
          <a:lstStyle/>
          <a:p>
            <a:r>
              <a:rPr lang="cs-CZ" sz="2000" dirty="0" smtClean="0">
                <a:solidFill>
                  <a:srgbClr val="133176"/>
                </a:solidFill>
              </a:rPr>
              <a:t>Program konference:</a:t>
            </a:r>
            <a:endParaRPr lang="cs-CZ" sz="2000" dirty="0">
              <a:solidFill>
                <a:srgbClr val="133176"/>
              </a:solidFill>
            </a:endParaRPr>
          </a:p>
        </p:txBody>
      </p:sp>
      <p:sp>
        <p:nvSpPr>
          <p:cNvPr id="3" name="TextovéPole 2"/>
          <p:cNvSpPr txBox="1"/>
          <p:nvPr/>
        </p:nvSpPr>
        <p:spPr>
          <a:xfrm>
            <a:off x="1727563" y="1080000"/>
            <a:ext cx="6230112" cy="5016758"/>
          </a:xfrm>
          <a:prstGeom prst="rect">
            <a:avLst/>
          </a:prstGeom>
          <a:noFill/>
        </p:spPr>
        <p:txBody>
          <a:bodyPr wrap="square" rtlCol="0">
            <a:spAutoFit/>
          </a:bodyPr>
          <a:lstStyle/>
          <a:p>
            <a:r>
              <a:rPr lang="cs-CZ" sz="1600" b="1" dirty="0" smtClean="0"/>
              <a:t>14.00 </a:t>
            </a:r>
            <a:r>
              <a:rPr lang="cs-CZ" sz="1600" b="1" dirty="0"/>
              <a:t>- 14.15   </a:t>
            </a:r>
          </a:p>
          <a:p>
            <a:r>
              <a:rPr lang="cs-CZ" sz="1600" dirty="0"/>
              <a:t>Přivítání a několik slov úvodem o projektu SAFE (Ing. Aleš Sedláček, Mgr. Jan Michal, PaeDr. Alena Gajdůšková)</a:t>
            </a:r>
          </a:p>
          <a:p>
            <a:r>
              <a:rPr lang="cs-CZ" sz="1600" b="1" dirty="0" smtClean="0"/>
              <a:t>14.15 </a:t>
            </a:r>
            <a:r>
              <a:rPr lang="cs-CZ" sz="1600" b="1" dirty="0"/>
              <a:t>- 14.30  </a:t>
            </a:r>
          </a:p>
          <a:p>
            <a:r>
              <a:rPr lang="cs-CZ" sz="1600" dirty="0"/>
              <a:t>Dobrovolnictví v Evropě, jeho podpora a snahu o měření </a:t>
            </a:r>
            <a:r>
              <a:rPr lang="cs-CZ" sz="1600" dirty="0" smtClean="0"/>
              <a:t>(Mgr. </a:t>
            </a:r>
            <a:r>
              <a:rPr lang="cs-CZ" sz="1600" dirty="0" err="1" smtClean="0"/>
              <a:t>Alžbeta</a:t>
            </a:r>
            <a:r>
              <a:rPr lang="cs-CZ" sz="1600" dirty="0" smtClean="0"/>
              <a:t> </a:t>
            </a:r>
            <a:r>
              <a:rPr lang="cs-CZ" sz="1600" dirty="0" err="1"/>
              <a:t>Frimmerová</a:t>
            </a:r>
            <a:r>
              <a:rPr lang="cs-CZ" sz="1600" dirty="0"/>
              <a:t> - CEV)</a:t>
            </a:r>
          </a:p>
          <a:p>
            <a:r>
              <a:rPr lang="cs-CZ" sz="1600" b="1" dirty="0" smtClean="0"/>
              <a:t>14.30 </a:t>
            </a:r>
            <a:r>
              <a:rPr lang="cs-CZ" sz="1600" b="1" dirty="0"/>
              <a:t>- 15.00 </a:t>
            </a:r>
          </a:p>
          <a:p>
            <a:r>
              <a:rPr lang="cs-CZ" sz="1600" dirty="0"/>
              <a:t>I. panel – Význam dobrovolnictví pro společnost (Ing. Eva Bartoňová - ČSÚ, Mgr. Michal Urban - </a:t>
            </a:r>
            <a:r>
              <a:rPr lang="cs-CZ" sz="1600" dirty="0" smtClean="0"/>
              <a:t>MŠMT</a:t>
            </a:r>
            <a:r>
              <a:rPr lang="cs-CZ" sz="1600" dirty="0"/>
              <a:t>,  PhDr. Jiří Tošner - </a:t>
            </a:r>
            <a:r>
              <a:rPr lang="cs-CZ" sz="1600" dirty="0" err="1"/>
              <a:t>Hestia</a:t>
            </a:r>
            <a:r>
              <a:rPr lang="cs-CZ" sz="1600" dirty="0"/>
              <a:t>)  </a:t>
            </a:r>
          </a:p>
          <a:p>
            <a:r>
              <a:rPr lang="cs-CZ" sz="1600" b="1" dirty="0" smtClean="0"/>
              <a:t>15.00 </a:t>
            </a:r>
            <a:r>
              <a:rPr lang="cs-CZ" sz="1600" b="1" dirty="0"/>
              <a:t>- 15.40 </a:t>
            </a:r>
          </a:p>
          <a:p>
            <a:r>
              <a:rPr lang="cs-CZ" sz="1600" dirty="0"/>
              <a:t>Prezentace výstupů projektu SAFE a osobní postřehy těch, kteří se jej zúčastnili (Ing. Aleš Sedláček, Jaroslav Hynek, Ing. Kateřina Brejchová)</a:t>
            </a:r>
          </a:p>
          <a:p>
            <a:r>
              <a:rPr lang="cs-CZ" sz="1600" b="1" i="1" dirty="0" smtClean="0"/>
              <a:t>15.40- </a:t>
            </a:r>
            <a:r>
              <a:rPr lang="cs-CZ" sz="1600" b="1" i="1" dirty="0"/>
              <a:t>16.00 </a:t>
            </a:r>
            <a:r>
              <a:rPr lang="cs-CZ" sz="1600" i="1" dirty="0"/>
              <a:t>přestávka</a:t>
            </a:r>
            <a:endParaRPr lang="cs-CZ" sz="1600" dirty="0"/>
          </a:p>
          <a:p>
            <a:r>
              <a:rPr lang="cs-CZ" sz="1600" b="1" dirty="0" smtClean="0"/>
              <a:t>16.00 </a:t>
            </a:r>
            <a:r>
              <a:rPr lang="cs-CZ" sz="1600" b="1" dirty="0"/>
              <a:t>- 17.00 </a:t>
            </a:r>
          </a:p>
          <a:p>
            <a:r>
              <a:rPr lang="cs-CZ" sz="1600" dirty="0"/>
              <a:t>II. panel - Diskuse o tom, co s výstupy dál – se zástupci státní správy a neziskových organizací (Ing. Hana Frýdlová - MV, Ing. Jan </a:t>
            </a:r>
            <a:r>
              <a:rPr lang="cs-CZ" sz="1600" dirty="0" smtClean="0"/>
              <a:t>Bytel </a:t>
            </a:r>
            <a:r>
              <a:rPr lang="cs-CZ" sz="1600" dirty="0"/>
              <a:t>- MF, Mgr. Michal Urban - MŠMT) </a:t>
            </a:r>
          </a:p>
          <a:p>
            <a:r>
              <a:rPr lang="cs-CZ" sz="1600" b="1" dirty="0" smtClean="0"/>
              <a:t>17.00 </a:t>
            </a:r>
            <a:endParaRPr lang="cs-CZ" sz="1600" b="1" dirty="0"/>
          </a:p>
          <a:p>
            <a:r>
              <a:rPr lang="cs-CZ" sz="1600" dirty="0"/>
              <a:t>Závěr a neformální diskuse u pohoštění</a:t>
            </a:r>
          </a:p>
          <a:p>
            <a:r>
              <a:rPr lang="cs-CZ" sz="800" dirty="0"/>
              <a:t/>
            </a:r>
            <a:br>
              <a:rPr lang="cs-CZ" sz="800" dirty="0"/>
            </a:br>
            <a:endParaRPr lang="cs-CZ" sz="800" dirty="0"/>
          </a:p>
        </p:txBody>
      </p:sp>
    </p:spTree>
    <p:extLst>
      <p:ext uri="{BB962C8B-B14F-4D97-AF65-F5344CB8AC3E}">
        <p14:creationId xmlns:p14="http://schemas.microsoft.com/office/powerpoint/2010/main" val="2055566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3" name="Obdélník 2"/>
          <p:cNvSpPr/>
          <p:nvPr/>
        </p:nvSpPr>
        <p:spPr>
          <a:xfrm>
            <a:off x="1400175" y="1422875"/>
            <a:ext cx="6278880" cy="3785652"/>
          </a:xfrm>
          <a:prstGeom prst="rect">
            <a:avLst/>
          </a:prstGeom>
        </p:spPr>
        <p:txBody>
          <a:bodyPr wrap="square">
            <a:spAutoFit/>
          </a:bodyPr>
          <a:lstStyle/>
          <a:p>
            <a:pPr marL="800100" lvl="1" indent="-342900">
              <a:buFont typeface="+mj-lt"/>
              <a:buAutoNum type="arabicPeriod"/>
            </a:pPr>
            <a:r>
              <a:rPr lang="cs-CZ" sz="2000" dirty="0">
                <a:solidFill>
                  <a:srgbClr val="133176"/>
                </a:solidFill>
              </a:rPr>
              <a:t>S ohledem na účel použití dobrovolnické práce jako kofinancování probíhajících projektů by bylo nejlepší, pokud by donor stanovil pravidla pro vykazování této dobrovolnické práce pouze v rámci evidence projektu. Takto evidovaná dobrovolná práce by nebyla promítnuta do účetní evidence dané neziskové organizace.</a:t>
            </a:r>
          </a:p>
          <a:p>
            <a:pPr marL="800100" lvl="1" indent="-342900">
              <a:buFont typeface="+mj-lt"/>
              <a:buAutoNum type="arabicPeriod"/>
            </a:pPr>
            <a:endParaRPr lang="cs-CZ" sz="2000" dirty="0">
              <a:solidFill>
                <a:srgbClr val="133176"/>
              </a:solidFill>
            </a:endParaRPr>
          </a:p>
          <a:p>
            <a:pPr marL="800100" lvl="1" indent="-342900">
              <a:buFont typeface="+mj-lt"/>
              <a:buAutoNum type="arabicPeriod"/>
            </a:pPr>
            <a:r>
              <a:rPr lang="cs-CZ" sz="2000" dirty="0">
                <a:solidFill>
                  <a:srgbClr val="133176"/>
                </a:solidFill>
              </a:rPr>
              <a:t>Prozatím všichni donoři (veřejně-právní) trvají na tom, že pokud má být hodnota dobrovolnické práce uznána jako součást projektu, musí projít účetní evidencí realizátora projektu. </a:t>
            </a:r>
          </a:p>
        </p:txBody>
      </p:sp>
      <p:sp>
        <p:nvSpPr>
          <p:cNvPr id="5" name="Obdélník 4"/>
          <p:cNvSpPr/>
          <p:nvPr/>
        </p:nvSpPr>
        <p:spPr>
          <a:xfrm>
            <a:off x="1725283" y="520512"/>
            <a:ext cx="6409425" cy="646331"/>
          </a:xfrm>
          <a:prstGeom prst="rect">
            <a:avLst/>
          </a:prstGeom>
        </p:spPr>
        <p:txBody>
          <a:bodyPr wrap="square">
            <a:spAutoFit/>
          </a:bodyPr>
          <a:lstStyle/>
          <a:p>
            <a:pPr lvl="0"/>
            <a:r>
              <a:rPr lang="cs-CZ" dirty="0">
                <a:solidFill>
                  <a:srgbClr val="133176"/>
                </a:solidFill>
              </a:rPr>
              <a:t>ZÁZNAM – Jak promítnout dobrovolnickou práci do hospodářské evidence</a:t>
            </a:r>
            <a:r>
              <a:rPr lang="cs-CZ" dirty="0" smtClean="0">
                <a:solidFill>
                  <a:srgbClr val="133176"/>
                </a:solidFill>
              </a:rPr>
              <a:t>?</a:t>
            </a:r>
            <a:endParaRPr lang="cs-CZ" dirty="0">
              <a:solidFill>
                <a:srgbClr val="133176"/>
              </a:solidFill>
            </a:endParaRPr>
          </a:p>
        </p:txBody>
      </p:sp>
    </p:spTree>
    <p:extLst>
      <p:ext uri="{BB962C8B-B14F-4D97-AF65-F5344CB8AC3E}">
        <p14:creationId xmlns:p14="http://schemas.microsoft.com/office/powerpoint/2010/main" val="30167801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2" name="Obdélník 1"/>
          <p:cNvSpPr/>
          <p:nvPr/>
        </p:nvSpPr>
        <p:spPr>
          <a:xfrm>
            <a:off x="1926336" y="865632"/>
            <a:ext cx="6156960" cy="4708981"/>
          </a:xfrm>
          <a:prstGeom prst="rect">
            <a:avLst/>
          </a:prstGeom>
        </p:spPr>
        <p:txBody>
          <a:bodyPr wrap="square">
            <a:spAutoFit/>
          </a:bodyPr>
          <a:lstStyle/>
          <a:p>
            <a:r>
              <a:rPr lang="cs-CZ" sz="2000" b="1" dirty="0">
                <a:solidFill>
                  <a:srgbClr val="133176"/>
                </a:solidFill>
              </a:rPr>
              <a:t>Účetní záznamy o dobrovolnické </a:t>
            </a:r>
            <a:r>
              <a:rPr lang="cs-CZ" sz="2000" b="1" dirty="0" smtClean="0">
                <a:solidFill>
                  <a:srgbClr val="133176"/>
                </a:solidFill>
              </a:rPr>
              <a:t>práci</a:t>
            </a:r>
            <a:endParaRPr lang="cs-CZ" sz="2000" b="1" dirty="0">
              <a:solidFill>
                <a:srgbClr val="133176"/>
              </a:solidFill>
            </a:endParaRPr>
          </a:p>
          <a:p>
            <a:endParaRPr lang="cs-CZ" sz="2000" dirty="0" smtClean="0">
              <a:solidFill>
                <a:srgbClr val="133176"/>
              </a:solidFill>
            </a:endParaRPr>
          </a:p>
          <a:p>
            <a:r>
              <a:rPr lang="cs-CZ" sz="2000" dirty="0" smtClean="0">
                <a:solidFill>
                  <a:srgbClr val="133176"/>
                </a:solidFill>
              </a:rPr>
              <a:t>Dotčené </a:t>
            </a:r>
            <a:r>
              <a:rPr lang="cs-CZ" sz="2000" dirty="0">
                <a:solidFill>
                  <a:srgbClr val="133176"/>
                </a:solidFill>
              </a:rPr>
              <a:t>předpisy: zákon č. 563/ 1991 Sb., o účetnictví a navazující vyhláška č. 504/2002 Sb. pro účetní jednotky, u kterých není hlavní předmětem podnikání.</a:t>
            </a:r>
          </a:p>
          <a:p>
            <a:r>
              <a:rPr lang="cs-CZ" sz="2000" dirty="0">
                <a:solidFill>
                  <a:srgbClr val="133176"/>
                </a:solidFill>
              </a:rPr>
              <a:t> </a:t>
            </a:r>
          </a:p>
          <a:p>
            <a:r>
              <a:rPr lang="cs-CZ" sz="2000" dirty="0">
                <a:solidFill>
                  <a:srgbClr val="133176"/>
                </a:solidFill>
              </a:rPr>
              <a:t>Dobrovolnická práce má pro neziskovou organizace dvě strany</a:t>
            </a:r>
          </a:p>
          <a:p>
            <a:pPr lvl="0"/>
            <a:r>
              <a:rPr lang="cs-CZ" sz="2000" dirty="0">
                <a:solidFill>
                  <a:srgbClr val="133176"/>
                </a:solidFill>
              </a:rPr>
              <a:t>přijímá bezúplatné plnění (tj. dar) – účtová skupina 68</a:t>
            </a:r>
          </a:p>
          <a:p>
            <a:r>
              <a:rPr lang="cs-CZ" sz="2000" dirty="0">
                <a:solidFill>
                  <a:srgbClr val="133176"/>
                </a:solidFill>
              </a:rPr>
              <a:t>zároveň tento výkon ihned spotřebovává pro účely daného projektu (tj. náklad) – zde není účtová skupina zcela jasná, lze si představit skupinu 51 Služby, 52 Osobní náklady nebo 54 Ostatní náklady. Často používaná je skupina 51 pro její nekonfliktnost, využití jiných skupin nelze brát jako chybu.</a:t>
            </a:r>
          </a:p>
        </p:txBody>
      </p:sp>
    </p:spTree>
    <p:extLst>
      <p:ext uri="{BB962C8B-B14F-4D97-AF65-F5344CB8AC3E}">
        <p14:creationId xmlns:p14="http://schemas.microsoft.com/office/powerpoint/2010/main" val="586290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2" name="Obdélník 1"/>
          <p:cNvSpPr/>
          <p:nvPr/>
        </p:nvSpPr>
        <p:spPr>
          <a:xfrm>
            <a:off x="895350" y="1503694"/>
            <a:ext cx="7766304" cy="3477875"/>
          </a:xfrm>
          <a:prstGeom prst="rect">
            <a:avLst/>
          </a:prstGeom>
        </p:spPr>
        <p:txBody>
          <a:bodyPr wrap="square">
            <a:spAutoFit/>
          </a:bodyPr>
          <a:lstStyle/>
          <a:p>
            <a:r>
              <a:rPr lang="cs-CZ" sz="2000" dirty="0">
                <a:solidFill>
                  <a:srgbClr val="133176"/>
                </a:solidFill>
              </a:rPr>
              <a:t>Podstatou věci nemůže dojít u dobrovolnické práce k ovlivnění hospodářského výsledku organizace, ani samotného projektu, pouze se zvýší na jedné straně náklady a na druhé straně výnosy</a:t>
            </a:r>
            <a:r>
              <a:rPr lang="cs-CZ" sz="2000" dirty="0" smtClean="0">
                <a:solidFill>
                  <a:srgbClr val="133176"/>
                </a:solidFill>
              </a:rPr>
              <a:t>.</a:t>
            </a:r>
            <a:endParaRPr lang="cs-CZ" sz="2000" dirty="0">
              <a:solidFill>
                <a:srgbClr val="133176"/>
              </a:solidFill>
            </a:endParaRPr>
          </a:p>
          <a:p>
            <a:endParaRPr lang="cs-CZ" sz="2000" dirty="0">
              <a:solidFill>
                <a:srgbClr val="133176"/>
              </a:solidFill>
            </a:endParaRPr>
          </a:p>
          <a:p>
            <a:r>
              <a:rPr lang="cs-CZ" sz="2000" dirty="0">
                <a:solidFill>
                  <a:srgbClr val="133176"/>
                </a:solidFill>
              </a:rPr>
              <a:t> </a:t>
            </a:r>
          </a:p>
          <a:p>
            <a:r>
              <a:rPr lang="cs-CZ" sz="2000" dirty="0">
                <a:solidFill>
                  <a:srgbClr val="133176"/>
                </a:solidFill>
              </a:rPr>
              <a:t>Pol.	Účetní případ				Účetní doklad		Částka		Předkontace	</a:t>
            </a:r>
          </a:p>
          <a:p>
            <a:r>
              <a:rPr lang="cs-CZ" sz="2000" dirty="0">
                <a:solidFill>
                  <a:srgbClr val="133176"/>
                </a:solidFill>
              </a:rPr>
              <a:t>1.	Zaúčtování dobrovolnické práce	Výkaz hodin + ocenění	100		37./68.</a:t>
            </a:r>
          </a:p>
          <a:p>
            <a:r>
              <a:rPr lang="cs-CZ" sz="2000" dirty="0">
                <a:solidFill>
                  <a:srgbClr val="133176"/>
                </a:solidFill>
              </a:rPr>
              <a:t>2.	„Použití“ či spotřeba </a:t>
            </a:r>
            <a:r>
              <a:rPr lang="cs-CZ" sz="2000" dirty="0" err="1">
                <a:solidFill>
                  <a:srgbClr val="133176"/>
                </a:solidFill>
              </a:rPr>
              <a:t>dobr</a:t>
            </a:r>
            <a:r>
              <a:rPr lang="cs-CZ" sz="2000" dirty="0">
                <a:solidFill>
                  <a:srgbClr val="133176"/>
                </a:solidFill>
              </a:rPr>
              <a:t>. práce	Výkaz hodin + ocenění	100		51./37.</a:t>
            </a:r>
          </a:p>
        </p:txBody>
      </p:sp>
      <p:sp>
        <p:nvSpPr>
          <p:cNvPr id="3" name="Obdélník 2"/>
          <p:cNvSpPr/>
          <p:nvPr/>
        </p:nvSpPr>
        <p:spPr>
          <a:xfrm>
            <a:off x="2186280" y="482846"/>
            <a:ext cx="5839968" cy="400110"/>
          </a:xfrm>
          <a:prstGeom prst="rect">
            <a:avLst/>
          </a:prstGeom>
        </p:spPr>
        <p:txBody>
          <a:bodyPr wrap="square">
            <a:spAutoFit/>
          </a:bodyPr>
          <a:lstStyle/>
          <a:p>
            <a:r>
              <a:rPr lang="cs-CZ" sz="2000" dirty="0">
                <a:solidFill>
                  <a:srgbClr val="133176"/>
                </a:solidFill>
              </a:rPr>
              <a:t>Běžná práce pro organizaci – neinvestiční </a:t>
            </a:r>
            <a:r>
              <a:rPr lang="cs-CZ" sz="2000" dirty="0" smtClean="0">
                <a:solidFill>
                  <a:srgbClr val="133176"/>
                </a:solidFill>
              </a:rPr>
              <a:t>povaha</a:t>
            </a:r>
            <a:endParaRPr lang="cs-CZ" sz="2000" dirty="0">
              <a:solidFill>
                <a:srgbClr val="133176"/>
              </a:solidFill>
            </a:endParaRPr>
          </a:p>
        </p:txBody>
      </p:sp>
    </p:spTree>
    <p:extLst>
      <p:ext uri="{BB962C8B-B14F-4D97-AF65-F5344CB8AC3E}">
        <p14:creationId xmlns:p14="http://schemas.microsoft.com/office/powerpoint/2010/main" val="13604538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2" name="Obdélník 1"/>
          <p:cNvSpPr/>
          <p:nvPr/>
        </p:nvSpPr>
        <p:spPr>
          <a:xfrm>
            <a:off x="902208" y="1245027"/>
            <a:ext cx="7778496" cy="3785652"/>
          </a:xfrm>
          <a:prstGeom prst="rect">
            <a:avLst/>
          </a:prstGeom>
        </p:spPr>
        <p:txBody>
          <a:bodyPr wrap="square">
            <a:spAutoFit/>
          </a:bodyPr>
          <a:lstStyle/>
          <a:p>
            <a:r>
              <a:rPr lang="cs-CZ" sz="2000" dirty="0">
                <a:solidFill>
                  <a:srgbClr val="133176"/>
                </a:solidFill>
              </a:rPr>
              <a:t>Mírně odlišný je postup v případě, že dobrovolnou práci využíváme pro vybudování dlouhodobého majetku (např. přístavba klubovny). Bezúplatně nabitý dlouhodobý majetek se účtuje do skupiny 90. Vlastní jmění. Použití dobrovolnické práce pak stejně jako ostatní pořizovací náklady do skupiny 04. Pořizovaný dlouhodobý majetek.</a:t>
            </a:r>
          </a:p>
          <a:p>
            <a:r>
              <a:rPr lang="cs-CZ" sz="2000" dirty="0">
                <a:solidFill>
                  <a:srgbClr val="133176"/>
                </a:solidFill>
              </a:rPr>
              <a:t> </a:t>
            </a:r>
          </a:p>
          <a:p>
            <a:r>
              <a:rPr lang="cs-CZ" sz="2000" dirty="0">
                <a:solidFill>
                  <a:srgbClr val="133176"/>
                </a:solidFill>
              </a:rPr>
              <a:t>Pol.	Účetní případ				Účetní doklad			     </a:t>
            </a:r>
            <a:r>
              <a:rPr lang="cs-CZ" sz="2000" dirty="0" smtClean="0">
                <a:solidFill>
                  <a:srgbClr val="133176"/>
                </a:solidFill>
              </a:rPr>
              <a:t>Částka 	Předkontace</a:t>
            </a:r>
            <a:r>
              <a:rPr lang="cs-CZ" sz="2000" dirty="0">
                <a:solidFill>
                  <a:srgbClr val="133176"/>
                </a:solidFill>
              </a:rPr>
              <a:t>	</a:t>
            </a:r>
          </a:p>
          <a:p>
            <a:r>
              <a:rPr lang="cs-CZ" sz="2000" dirty="0">
                <a:solidFill>
                  <a:srgbClr val="133176"/>
                </a:solidFill>
              </a:rPr>
              <a:t>1.	Zaúčtování dobrovolnické práce	Výkaz hodin + ocenění	100		37./90.</a:t>
            </a:r>
          </a:p>
          <a:p>
            <a:r>
              <a:rPr lang="cs-CZ" sz="2000" dirty="0">
                <a:solidFill>
                  <a:srgbClr val="133176"/>
                </a:solidFill>
              </a:rPr>
              <a:t>2.	„Použití“ či spotřeba </a:t>
            </a:r>
            <a:r>
              <a:rPr lang="cs-CZ" sz="2000" dirty="0" err="1">
                <a:solidFill>
                  <a:srgbClr val="133176"/>
                </a:solidFill>
              </a:rPr>
              <a:t>dobr</a:t>
            </a:r>
            <a:r>
              <a:rPr lang="cs-CZ" sz="2000" dirty="0">
                <a:solidFill>
                  <a:srgbClr val="133176"/>
                </a:solidFill>
              </a:rPr>
              <a:t>. práce	Výkaz hodin + ocenění	100		04./37.</a:t>
            </a:r>
          </a:p>
        </p:txBody>
      </p:sp>
      <p:sp>
        <p:nvSpPr>
          <p:cNvPr id="3" name="Obdélník 2"/>
          <p:cNvSpPr/>
          <p:nvPr/>
        </p:nvSpPr>
        <p:spPr>
          <a:xfrm>
            <a:off x="2686777" y="520227"/>
            <a:ext cx="3908955" cy="1631216"/>
          </a:xfrm>
          <a:prstGeom prst="rect">
            <a:avLst/>
          </a:prstGeom>
        </p:spPr>
        <p:txBody>
          <a:bodyPr wrap="none">
            <a:spAutoFit/>
          </a:bodyPr>
          <a:lstStyle/>
          <a:p>
            <a:r>
              <a:rPr lang="cs-CZ" sz="2000" dirty="0" smtClean="0">
                <a:solidFill>
                  <a:srgbClr val="133176"/>
                </a:solidFill>
              </a:rPr>
              <a:t>Vybudování </a:t>
            </a:r>
            <a:r>
              <a:rPr lang="cs-CZ" sz="2000" dirty="0">
                <a:solidFill>
                  <a:srgbClr val="133176"/>
                </a:solidFill>
              </a:rPr>
              <a:t>dlouhodobého </a:t>
            </a:r>
            <a:r>
              <a:rPr lang="cs-CZ" sz="2000" dirty="0" smtClean="0">
                <a:solidFill>
                  <a:srgbClr val="133176"/>
                </a:solidFill>
              </a:rPr>
              <a:t>majetku</a:t>
            </a:r>
          </a:p>
          <a:p>
            <a:endParaRPr lang="cs-CZ" sz="2000" dirty="0">
              <a:solidFill>
                <a:srgbClr val="133176"/>
              </a:solidFill>
            </a:endParaRPr>
          </a:p>
          <a:p>
            <a:endParaRPr lang="cs-CZ" sz="2000" dirty="0"/>
          </a:p>
          <a:p>
            <a:endParaRPr lang="cs-CZ" sz="2000" dirty="0"/>
          </a:p>
          <a:p>
            <a:r>
              <a:rPr lang="cs-CZ" sz="2000" dirty="0"/>
              <a:t> </a:t>
            </a:r>
          </a:p>
        </p:txBody>
      </p:sp>
    </p:spTree>
    <p:extLst>
      <p:ext uri="{BB962C8B-B14F-4D97-AF65-F5344CB8AC3E}">
        <p14:creationId xmlns:p14="http://schemas.microsoft.com/office/powerpoint/2010/main" val="12575829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000" b="0" dirty="0">
                <a:solidFill>
                  <a:srgbClr val="133176"/>
                </a:solidFill>
              </a:rPr>
              <a:t>Vybudování dlouhodobého majetku</a:t>
            </a:r>
            <a:br>
              <a:rPr lang="cs-CZ" sz="2000" b="0" dirty="0">
                <a:solidFill>
                  <a:srgbClr val="133176"/>
                </a:solidFill>
              </a:rPr>
            </a:br>
            <a:endParaRPr lang="cs-CZ" sz="2000" b="0" dirty="0"/>
          </a:p>
        </p:txBody>
      </p:sp>
      <p:sp>
        <p:nvSpPr>
          <p:cNvPr id="3" name="Zástupný symbol pro obsah 2"/>
          <p:cNvSpPr>
            <a:spLocks noGrp="1"/>
          </p:cNvSpPr>
          <p:nvPr>
            <p:ph idx="1"/>
          </p:nvPr>
        </p:nvSpPr>
        <p:spPr>
          <a:xfrm>
            <a:off x="457200" y="1612392"/>
            <a:ext cx="8229600" cy="4525963"/>
          </a:xfrm>
        </p:spPr>
        <p:txBody>
          <a:bodyPr>
            <a:normAutofit/>
          </a:bodyPr>
          <a:lstStyle/>
          <a:p>
            <a:r>
              <a:rPr lang="cs-CZ" sz="2000" dirty="0" smtClean="0"/>
              <a:t>O dobrovolné práci nemusíme  účtovat jako o kapitálovém daru (nebo přijaté investiční dotaci) ale dar spotřebovat na realizaci investiční akce</a:t>
            </a:r>
          </a:p>
          <a:p>
            <a:endParaRPr lang="cs-CZ" sz="2000" dirty="0"/>
          </a:p>
          <a:p>
            <a:r>
              <a:rPr lang="cs-CZ" sz="2000" dirty="0"/>
              <a:t>Pol.	Účetní případ				Účetní doklad			     Částka 	Předkontace	</a:t>
            </a:r>
          </a:p>
          <a:p>
            <a:r>
              <a:rPr lang="cs-CZ" sz="2000" dirty="0"/>
              <a:t>1.	Zaúčtování dobrovolnické práce	Výkaz hodin + ocenění	100		37</a:t>
            </a:r>
            <a:r>
              <a:rPr lang="cs-CZ" sz="2000" dirty="0" smtClean="0"/>
              <a:t>./68.</a:t>
            </a:r>
            <a:endParaRPr lang="cs-CZ" sz="2000" dirty="0"/>
          </a:p>
          <a:p>
            <a:r>
              <a:rPr lang="cs-CZ" sz="2000" dirty="0"/>
              <a:t>2.	„Použití“ či spotřeba </a:t>
            </a:r>
            <a:r>
              <a:rPr lang="cs-CZ" sz="2000" dirty="0" err="1"/>
              <a:t>dobr</a:t>
            </a:r>
            <a:r>
              <a:rPr lang="cs-CZ" sz="2000" dirty="0"/>
              <a:t>. práce	Výkaz hodin + ocenění	100		04./37.</a:t>
            </a:r>
          </a:p>
          <a:p>
            <a:pPr marL="0" indent="0">
              <a:buNone/>
            </a:pPr>
            <a:r>
              <a:rPr lang="cs-CZ" sz="2000" dirty="0" smtClean="0"/>
              <a:t>Na účet 90. se pak hodnota darované práce  promítne na konci účetního období.  Tento způsob by bylo vhodné doporučit v případě  rozhodnutí o  zdanění přijatého „daru“  v podobě dobrovolné práce.</a:t>
            </a:r>
            <a:endParaRPr lang="cs-CZ" sz="2000" dirty="0"/>
          </a:p>
        </p:txBody>
      </p:sp>
    </p:spTree>
    <p:extLst>
      <p:ext uri="{BB962C8B-B14F-4D97-AF65-F5344CB8AC3E}">
        <p14:creationId xmlns:p14="http://schemas.microsoft.com/office/powerpoint/2010/main" val="1032562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000" dirty="0">
                <a:solidFill>
                  <a:srgbClr val="133176"/>
                </a:solidFill>
              </a:rPr>
              <a:t>Vybudování dlouhodobého majetku</a:t>
            </a:r>
            <a:br>
              <a:rPr lang="cs-CZ" sz="2000" dirty="0">
                <a:solidFill>
                  <a:srgbClr val="133176"/>
                </a:solidFill>
              </a:rPr>
            </a:br>
            <a:endParaRPr lang="cs-CZ" sz="2000" dirty="0"/>
          </a:p>
        </p:txBody>
      </p:sp>
      <p:sp>
        <p:nvSpPr>
          <p:cNvPr id="3" name="Zástupný symbol pro obsah 2"/>
          <p:cNvSpPr>
            <a:spLocks noGrp="1"/>
          </p:cNvSpPr>
          <p:nvPr>
            <p:ph idx="1"/>
          </p:nvPr>
        </p:nvSpPr>
        <p:spPr/>
        <p:txBody>
          <a:bodyPr>
            <a:normAutofit/>
          </a:bodyPr>
          <a:lstStyle/>
          <a:p>
            <a:pPr marL="0" indent="0">
              <a:buNone/>
            </a:pPr>
            <a:r>
              <a:rPr lang="cs-CZ" sz="2000" dirty="0" smtClean="0"/>
              <a:t>V případě zaúčtování kapitálového daru, nebo při osvobození přijaté dobrovolné práce na vybudování dlouhodobého majetku bude třeba následně účtovat o  oprávkách a odpisech majetku s ohledem na přijatou dobrovolnou</a:t>
            </a:r>
          </a:p>
          <a:p>
            <a:pPr marL="0" indent="0">
              <a:buNone/>
            </a:pPr>
            <a:r>
              <a:rPr lang="cs-CZ" sz="2000" dirty="0" smtClean="0"/>
              <a:t>práci.</a:t>
            </a:r>
          </a:p>
          <a:p>
            <a:pPr marL="0" indent="0">
              <a:buNone/>
            </a:pPr>
            <a:endParaRPr lang="cs-CZ" sz="2000" dirty="0"/>
          </a:p>
          <a:p>
            <a:r>
              <a:rPr lang="cs-CZ" sz="2000" dirty="0"/>
              <a:t>Pol.	Účetní případ				Účetní doklad			     Částka 	Předkontace	</a:t>
            </a:r>
          </a:p>
          <a:p>
            <a:r>
              <a:rPr lang="cs-CZ" sz="2000" dirty="0"/>
              <a:t>1.	Zaúčtování </a:t>
            </a:r>
            <a:r>
              <a:rPr lang="cs-CZ" sz="2000" dirty="0" smtClean="0"/>
              <a:t>odpisu</a:t>
            </a:r>
            <a:r>
              <a:rPr lang="cs-CZ" sz="2000" dirty="0"/>
              <a:t>	</a:t>
            </a:r>
            <a:r>
              <a:rPr lang="cs-CZ" sz="2000" dirty="0" smtClean="0"/>
              <a:t>			VUD</a:t>
            </a:r>
            <a:r>
              <a:rPr lang="cs-CZ" sz="2000" dirty="0"/>
              <a:t>	</a:t>
            </a:r>
            <a:r>
              <a:rPr lang="cs-CZ" sz="2000" dirty="0" smtClean="0"/>
              <a:t>				10</a:t>
            </a:r>
            <a:r>
              <a:rPr lang="cs-CZ" sz="2000" dirty="0"/>
              <a:t>		</a:t>
            </a:r>
            <a:r>
              <a:rPr lang="cs-CZ" sz="2000" dirty="0" smtClean="0"/>
              <a:t>        08./55.</a:t>
            </a:r>
            <a:endParaRPr lang="cs-CZ" sz="2000" dirty="0"/>
          </a:p>
          <a:p>
            <a:r>
              <a:rPr lang="cs-CZ" sz="2000" dirty="0"/>
              <a:t>2.	</a:t>
            </a:r>
            <a:r>
              <a:rPr lang="cs-CZ" sz="2000" dirty="0" smtClean="0"/>
              <a:t>Poměrná část odpisu				VUD					   2</a:t>
            </a:r>
          </a:p>
          <a:p>
            <a:pPr marL="0" indent="0">
              <a:buNone/>
            </a:pPr>
            <a:r>
              <a:rPr lang="cs-CZ" sz="2000" dirty="0"/>
              <a:t>	</a:t>
            </a:r>
            <a:r>
              <a:rPr lang="cs-CZ" sz="2000" dirty="0" smtClean="0"/>
              <a:t>	64./90.</a:t>
            </a:r>
            <a:endParaRPr lang="cs-CZ" sz="2000" dirty="0"/>
          </a:p>
          <a:p>
            <a:pPr marL="0" indent="0">
              <a:buNone/>
            </a:pPr>
            <a:endParaRPr lang="cs-CZ" sz="2000" dirty="0"/>
          </a:p>
        </p:txBody>
      </p:sp>
    </p:spTree>
    <p:extLst>
      <p:ext uri="{BB962C8B-B14F-4D97-AF65-F5344CB8AC3E}">
        <p14:creationId xmlns:p14="http://schemas.microsoft.com/office/powerpoint/2010/main" val="2053310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cs-CZ" sz="4800" dirty="0" smtClean="0"/>
              <a:t>Zákon o dobrovolnictví</a:t>
            </a:r>
            <a:br>
              <a:rPr lang="cs-CZ" sz="4800" dirty="0" smtClean="0"/>
            </a:br>
            <a:r>
              <a:rPr lang="cs-CZ" sz="2000" dirty="0" smtClean="0"/>
              <a:t> závěrečná konference</a:t>
            </a:r>
            <a:br>
              <a:rPr lang="cs-CZ" sz="2000" dirty="0" smtClean="0"/>
            </a:br>
            <a:r>
              <a:rPr lang="cs-CZ" sz="2000" dirty="0"/>
              <a:t>Evropský dům, Praha, 18.6. 2015 </a:t>
            </a:r>
            <a:r>
              <a:rPr lang="cs-CZ" sz="2000" dirty="0" smtClean="0"/>
              <a:t> </a:t>
            </a:r>
            <a:endParaRPr lang="en-US" sz="2000" dirty="0"/>
          </a:p>
        </p:txBody>
      </p:sp>
    </p:spTree>
    <p:extLst>
      <p:ext uri="{BB962C8B-B14F-4D97-AF65-F5344CB8AC3E}">
        <p14:creationId xmlns:p14="http://schemas.microsoft.com/office/powerpoint/2010/main" val="29012673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2" name="Obdélník 1"/>
          <p:cNvSpPr/>
          <p:nvPr/>
        </p:nvSpPr>
        <p:spPr>
          <a:xfrm>
            <a:off x="1560576" y="483635"/>
            <a:ext cx="6608064" cy="400110"/>
          </a:xfrm>
          <a:prstGeom prst="rect">
            <a:avLst/>
          </a:prstGeom>
        </p:spPr>
        <p:txBody>
          <a:bodyPr wrap="square">
            <a:spAutoFit/>
          </a:bodyPr>
          <a:lstStyle/>
          <a:p>
            <a:r>
              <a:rPr lang="cs-CZ" sz="2000" b="1" dirty="0">
                <a:solidFill>
                  <a:srgbClr val="133176"/>
                </a:solidFill>
              </a:rPr>
              <a:t>6. Co přináší připravovaná změna zákona o dobrovolnictví</a:t>
            </a:r>
            <a:r>
              <a:rPr lang="cs-CZ" sz="2000" b="1" dirty="0" smtClean="0">
                <a:solidFill>
                  <a:srgbClr val="133176"/>
                </a:solidFill>
              </a:rPr>
              <a:t>?</a:t>
            </a:r>
            <a:endParaRPr lang="cs-CZ" sz="2000" b="1" dirty="0">
              <a:solidFill>
                <a:srgbClr val="133176"/>
              </a:solidFill>
            </a:endParaRPr>
          </a:p>
        </p:txBody>
      </p:sp>
      <p:sp>
        <p:nvSpPr>
          <p:cNvPr id="4" name="Obdélník 3"/>
          <p:cNvSpPr/>
          <p:nvPr/>
        </p:nvSpPr>
        <p:spPr>
          <a:xfrm>
            <a:off x="1646841" y="1477680"/>
            <a:ext cx="6059424" cy="4616648"/>
          </a:xfrm>
          <a:prstGeom prst="rect">
            <a:avLst/>
          </a:prstGeom>
        </p:spPr>
        <p:txBody>
          <a:bodyPr wrap="square">
            <a:spAutoFit/>
          </a:bodyPr>
          <a:lstStyle/>
          <a:p>
            <a:endParaRPr lang="cs-CZ" sz="2000" dirty="0">
              <a:solidFill>
                <a:srgbClr val="133176"/>
              </a:solidFill>
            </a:endParaRPr>
          </a:p>
          <a:p>
            <a:pPr marL="342900" indent="-342900">
              <a:buFont typeface="+mj-lt"/>
              <a:buAutoNum type="arabicPeriod"/>
            </a:pPr>
            <a:r>
              <a:rPr lang="cs-CZ" sz="2000" dirty="0">
                <a:solidFill>
                  <a:srgbClr val="133176"/>
                </a:solidFill>
              </a:rPr>
              <a:t>možnosti vykazovat řádně evidovanou dobrovolnou práci jako kofinancování projektů, bude-li dobrovolná organizace žádat o granty z veřejných rozpočtů</a:t>
            </a:r>
            <a:r>
              <a:rPr lang="cs-CZ" sz="2000" dirty="0" smtClean="0">
                <a:solidFill>
                  <a:srgbClr val="133176"/>
                </a:solidFill>
              </a:rPr>
              <a:t>,</a:t>
            </a:r>
          </a:p>
          <a:p>
            <a:pPr marL="342900" indent="-342900">
              <a:buFont typeface="+mj-lt"/>
              <a:buAutoNum type="arabicPeriod"/>
            </a:pPr>
            <a:endParaRPr lang="cs-CZ" sz="2000" dirty="0">
              <a:solidFill>
                <a:srgbClr val="133176"/>
              </a:solidFill>
            </a:endParaRPr>
          </a:p>
          <a:p>
            <a:pPr marL="342900" indent="-342900">
              <a:buFont typeface="+mj-lt"/>
              <a:buAutoNum type="arabicPeriod"/>
            </a:pPr>
            <a:r>
              <a:rPr lang="cs-CZ" sz="2000" dirty="0">
                <a:solidFill>
                  <a:srgbClr val="133176"/>
                </a:solidFill>
              </a:rPr>
              <a:t>osvobození od daně z příjmů fyzických osob, pokud jde o nepeněžní příjmy dobrovolníka a úhradu výdajů souvisejících s výkonem dobrovolnické činností</a:t>
            </a:r>
            <a:r>
              <a:rPr lang="cs-CZ" sz="2000" dirty="0" smtClean="0">
                <a:solidFill>
                  <a:srgbClr val="133176"/>
                </a:solidFill>
              </a:rPr>
              <a:t>,</a:t>
            </a:r>
          </a:p>
          <a:p>
            <a:pPr marL="342900" indent="-342900">
              <a:buFont typeface="+mj-lt"/>
              <a:buAutoNum type="arabicPeriod"/>
            </a:pPr>
            <a:endParaRPr lang="cs-CZ" sz="2000" dirty="0">
              <a:solidFill>
                <a:srgbClr val="133176"/>
              </a:solidFill>
            </a:endParaRPr>
          </a:p>
          <a:p>
            <a:pPr marL="342900" indent="-342900">
              <a:buFont typeface="+mj-lt"/>
              <a:buAutoNum type="arabicPeriod"/>
            </a:pPr>
            <a:r>
              <a:rPr lang="cs-CZ" sz="2000" dirty="0">
                <a:solidFill>
                  <a:srgbClr val="133176"/>
                </a:solidFill>
              </a:rPr>
              <a:t>získání potvrzení o výkonu dobrovolnické činnosti (zvýšení šancí dobrovolníků na uplatnění na trhu práce a v systému formálního vzdělávání</a:t>
            </a:r>
            <a:r>
              <a:rPr lang="cs-CZ" sz="2000" dirty="0" smtClean="0">
                <a:solidFill>
                  <a:srgbClr val="133176"/>
                </a:solidFill>
              </a:rPr>
              <a:t>).</a:t>
            </a:r>
            <a:endParaRPr lang="cs-CZ" sz="2000" dirty="0">
              <a:solidFill>
                <a:srgbClr val="133176"/>
              </a:solidFill>
            </a:endParaRPr>
          </a:p>
          <a:p>
            <a:pPr marL="342900" indent="-342900">
              <a:buAutoNum type="arabicPeriod"/>
            </a:pPr>
            <a:endParaRPr lang="cs-CZ" dirty="0"/>
          </a:p>
          <a:p>
            <a:pPr marL="342900" indent="-342900">
              <a:buAutoNum type="arabicPeriod"/>
            </a:pPr>
            <a:endParaRPr lang="cs-CZ" dirty="0" smtClean="0"/>
          </a:p>
          <a:p>
            <a:pPr marL="342900" indent="-342900">
              <a:buAutoNum type="arabicPeriod"/>
            </a:pPr>
            <a:endParaRPr lang="cs-CZ" dirty="0"/>
          </a:p>
        </p:txBody>
      </p:sp>
    </p:spTree>
    <p:extLst>
      <p:ext uri="{BB962C8B-B14F-4D97-AF65-F5344CB8AC3E}">
        <p14:creationId xmlns:p14="http://schemas.microsoft.com/office/powerpoint/2010/main" val="19151126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2" name="Obdélník 1"/>
          <p:cNvSpPr/>
          <p:nvPr/>
        </p:nvSpPr>
        <p:spPr>
          <a:xfrm>
            <a:off x="2286000" y="2413338"/>
            <a:ext cx="4572000" cy="3108543"/>
          </a:xfrm>
          <a:prstGeom prst="rect">
            <a:avLst/>
          </a:prstGeom>
        </p:spPr>
        <p:txBody>
          <a:bodyPr>
            <a:spAutoFit/>
          </a:bodyPr>
          <a:lstStyle/>
          <a:p>
            <a:pPr marL="342900" indent="-342900">
              <a:buAutoNum type="arabicPeriod"/>
            </a:pPr>
            <a:r>
              <a:rPr lang="cs-CZ" sz="2000" dirty="0">
                <a:solidFill>
                  <a:srgbClr val="133176"/>
                </a:solidFill>
              </a:rPr>
              <a:t>Obecná – definice </a:t>
            </a:r>
            <a:r>
              <a:rPr lang="cs-CZ" sz="2000" dirty="0" smtClean="0">
                <a:solidFill>
                  <a:srgbClr val="133176"/>
                </a:solidFill>
              </a:rPr>
              <a:t>dobrovolnictví</a:t>
            </a:r>
          </a:p>
          <a:p>
            <a:pPr marL="342900" indent="-342900">
              <a:buAutoNum type="arabicPeriod"/>
            </a:pPr>
            <a:endParaRPr lang="cs-CZ" sz="2000" dirty="0">
              <a:solidFill>
                <a:srgbClr val="133176"/>
              </a:solidFill>
            </a:endParaRPr>
          </a:p>
          <a:p>
            <a:pPr marL="342900" indent="-342900">
              <a:buAutoNum type="arabicPeriod"/>
            </a:pPr>
            <a:r>
              <a:rPr lang="cs-CZ" sz="2000" dirty="0">
                <a:solidFill>
                  <a:srgbClr val="133176"/>
                </a:solidFill>
              </a:rPr>
              <a:t>Dobrovolnické organizace – kofinancování, vystavování potvrzení </a:t>
            </a:r>
            <a:r>
              <a:rPr lang="cs-CZ" sz="2000" dirty="0" smtClean="0">
                <a:solidFill>
                  <a:srgbClr val="133176"/>
                </a:solidFill>
              </a:rPr>
              <a:t>dobrovolníkovi</a:t>
            </a:r>
          </a:p>
          <a:p>
            <a:pPr marL="342900" indent="-342900">
              <a:buAutoNum type="arabicPeriod"/>
            </a:pPr>
            <a:endParaRPr lang="cs-CZ" sz="2000" dirty="0">
              <a:solidFill>
                <a:srgbClr val="133176"/>
              </a:solidFill>
            </a:endParaRPr>
          </a:p>
          <a:p>
            <a:pPr marL="342900" indent="-342900">
              <a:buAutoNum type="arabicPeriod"/>
            </a:pPr>
            <a:r>
              <a:rPr lang="cs-CZ" sz="2000" dirty="0">
                <a:solidFill>
                  <a:srgbClr val="133176"/>
                </a:solidFill>
              </a:rPr>
              <a:t>Dobrovolnická služba – úprava stávajícího akreditovaného systému</a:t>
            </a:r>
          </a:p>
          <a:p>
            <a:pPr marL="342900" indent="-342900">
              <a:buAutoNum type="arabicPeriod"/>
            </a:pPr>
            <a:endParaRPr lang="cs-CZ" dirty="0"/>
          </a:p>
          <a:p>
            <a:endParaRPr lang="cs-CZ" dirty="0"/>
          </a:p>
        </p:txBody>
      </p:sp>
      <p:sp>
        <p:nvSpPr>
          <p:cNvPr id="3" name="Obdélník 2"/>
          <p:cNvSpPr/>
          <p:nvPr/>
        </p:nvSpPr>
        <p:spPr>
          <a:xfrm>
            <a:off x="2837903" y="663195"/>
            <a:ext cx="3837974" cy="400110"/>
          </a:xfrm>
          <a:prstGeom prst="rect">
            <a:avLst/>
          </a:prstGeom>
        </p:spPr>
        <p:txBody>
          <a:bodyPr wrap="none">
            <a:spAutoFit/>
          </a:bodyPr>
          <a:lstStyle/>
          <a:p>
            <a:r>
              <a:rPr lang="cs-CZ" sz="2000" dirty="0">
                <a:solidFill>
                  <a:srgbClr val="133176"/>
                </a:solidFill>
              </a:rPr>
              <a:t>Změnu struktury zákona na tři </a:t>
            </a:r>
            <a:r>
              <a:rPr lang="cs-CZ" sz="2000" dirty="0" smtClean="0">
                <a:solidFill>
                  <a:srgbClr val="133176"/>
                </a:solidFill>
              </a:rPr>
              <a:t>části</a:t>
            </a:r>
            <a:endParaRPr lang="cs-CZ" sz="2000" dirty="0">
              <a:solidFill>
                <a:srgbClr val="133176"/>
              </a:solidFill>
            </a:endParaRPr>
          </a:p>
        </p:txBody>
      </p:sp>
    </p:spTree>
    <p:extLst>
      <p:ext uri="{BB962C8B-B14F-4D97-AF65-F5344CB8AC3E}">
        <p14:creationId xmlns:p14="http://schemas.microsoft.com/office/powerpoint/2010/main" val="3470192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7" name="Nadpis 6"/>
          <p:cNvSpPr>
            <a:spLocks noGrp="1"/>
          </p:cNvSpPr>
          <p:nvPr>
            <p:ph type="title"/>
          </p:nvPr>
        </p:nvSpPr>
        <p:spPr/>
        <p:txBody>
          <a:bodyPr>
            <a:normAutofit/>
          </a:bodyPr>
          <a:lstStyle/>
          <a:p>
            <a:r>
              <a:rPr lang="cs-CZ" dirty="0" smtClean="0">
                <a:solidFill>
                  <a:srgbClr val="133176"/>
                </a:solidFill>
              </a:rPr>
              <a:t>Česká rada dětí a mládeže</a:t>
            </a:r>
            <a:endParaRPr lang="cs-CZ" dirty="0">
              <a:solidFill>
                <a:srgbClr val="133176"/>
              </a:solidFill>
            </a:endParaRPr>
          </a:p>
        </p:txBody>
      </p:sp>
      <p:sp>
        <p:nvSpPr>
          <p:cNvPr id="30721" name="Rectangle 1"/>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sp>
        <p:nvSpPr>
          <p:cNvPr id="8" name="Obdélník 7"/>
          <p:cNvSpPr/>
          <p:nvPr/>
        </p:nvSpPr>
        <p:spPr>
          <a:xfrm>
            <a:off x="2590800" y="1257300"/>
            <a:ext cx="4572000" cy="1569660"/>
          </a:xfrm>
          <a:prstGeom prst="rect">
            <a:avLst/>
          </a:prstGeom>
        </p:spPr>
        <p:txBody>
          <a:bodyPr wrap="square">
            <a:spAutoFit/>
          </a:bodyPr>
          <a:lstStyle/>
          <a:p>
            <a:pPr lvl="0" algn="ctr" defTabSz="914400" fontAlgn="base">
              <a:spcBef>
                <a:spcPct val="0"/>
              </a:spcBef>
              <a:spcAft>
                <a:spcPct val="0"/>
              </a:spcAft>
            </a:pPr>
            <a:r>
              <a:rPr lang="cs-CZ" sz="2400" b="1" dirty="0" err="1" smtClean="0">
                <a:solidFill>
                  <a:srgbClr val="133176"/>
                </a:solidFill>
                <a:latin typeface="Arial" pitchFamily="34" charset="0"/>
              </a:rPr>
              <a:t>Senovážné</a:t>
            </a:r>
            <a:r>
              <a:rPr lang="cs-CZ" sz="2400" b="1" dirty="0" smtClean="0">
                <a:solidFill>
                  <a:srgbClr val="133176"/>
                </a:solidFill>
                <a:latin typeface="Arial" pitchFamily="34" charset="0"/>
              </a:rPr>
              <a:t> nám. 24</a:t>
            </a:r>
          </a:p>
          <a:p>
            <a:pPr lvl="0" algn="ctr" defTabSz="914400" eaLnBrk="0" fontAlgn="base" hangingPunct="0">
              <a:spcBef>
                <a:spcPct val="0"/>
              </a:spcBef>
              <a:spcAft>
                <a:spcPct val="0"/>
              </a:spcAft>
            </a:pPr>
            <a:r>
              <a:rPr lang="cs-CZ" sz="2400" b="1" dirty="0" smtClean="0">
                <a:solidFill>
                  <a:srgbClr val="133176"/>
                </a:solidFill>
                <a:latin typeface="Arial" pitchFamily="34" charset="0"/>
              </a:rPr>
              <a:t>110 00  Praha 1</a:t>
            </a:r>
          </a:p>
          <a:p>
            <a:pPr lvl="0" algn="ctr" defTabSz="914400" eaLnBrk="0" fontAlgn="base" hangingPunct="0">
              <a:spcBef>
                <a:spcPct val="0"/>
              </a:spcBef>
              <a:spcAft>
                <a:spcPct val="0"/>
              </a:spcAft>
            </a:pPr>
            <a:r>
              <a:rPr lang="cs-CZ" sz="2400" dirty="0" smtClean="0">
                <a:solidFill>
                  <a:srgbClr val="133176"/>
                </a:solidFill>
                <a:latin typeface="Arial" pitchFamily="34" charset="0"/>
              </a:rPr>
              <a:t>tel. +420 211 222 860</a:t>
            </a:r>
          </a:p>
          <a:p>
            <a:pPr lvl="0" algn="ctr" defTabSz="914400" eaLnBrk="0" fontAlgn="base" hangingPunct="0">
              <a:spcBef>
                <a:spcPct val="0"/>
              </a:spcBef>
              <a:spcAft>
                <a:spcPct val="0"/>
              </a:spcAft>
            </a:pPr>
            <a:r>
              <a:rPr lang="cs-CZ" sz="2400" dirty="0" smtClean="0">
                <a:solidFill>
                  <a:srgbClr val="133176"/>
                </a:solidFill>
                <a:latin typeface="Arial" pitchFamily="34" charset="0"/>
                <a:hlinkClick r:id="rId3"/>
              </a:rPr>
              <a:t>www.</a:t>
            </a:r>
            <a:r>
              <a:rPr lang="cs-CZ" sz="2400" dirty="0" err="1" smtClean="0">
                <a:solidFill>
                  <a:srgbClr val="133176"/>
                </a:solidFill>
                <a:latin typeface="Arial" pitchFamily="34" charset="0"/>
                <a:hlinkClick r:id="rId3"/>
              </a:rPr>
              <a:t>crdm.cz</a:t>
            </a:r>
            <a:endParaRPr lang="cs-CZ" sz="2400" dirty="0" smtClean="0">
              <a:solidFill>
                <a:srgbClr val="133176"/>
              </a:solidFill>
              <a:latin typeface="Arial" pitchFamily="34" charset="0"/>
            </a:endParaRPr>
          </a:p>
        </p:txBody>
      </p:sp>
      <p:sp>
        <p:nvSpPr>
          <p:cNvPr id="9" name="Obdélník 8"/>
          <p:cNvSpPr/>
          <p:nvPr/>
        </p:nvSpPr>
        <p:spPr>
          <a:xfrm>
            <a:off x="4572000" y="3426686"/>
            <a:ext cx="4229100" cy="1569660"/>
          </a:xfrm>
          <a:prstGeom prst="rect">
            <a:avLst/>
          </a:prstGeom>
        </p:spPr>
        <p:txBody>
          <a:bodyPr wrap="square">
            <a:spAutoFit/>
          </a:bodyPr>
          <a:lstStyle/>
          <a:p>
            <a:r>
              <a:rPr lang="fr-FR" sz="2400" b="1" dirty="0" smtClean="0">
                <a:solidFill>
                  <a:srgbClr val="133176"/>
                </a:solidFill>
              </a:rPr>
              <a:t>European Volunteer Centre / Centre Européen du Volontariat</a:t>
            </a:r>
            <a:endParaRPr lang="cs-CZ" sz="2400" b="1" dirty="0" smtClean="0">
              <a:solidFill>
                <a:srgbClr val="133176"/>
              </a:solidFill>
            </a:endParaRPr>
          </a:p>
          <a:p>
            <a:r>
              <a:rPr lang="cs-CZ" sz="2400" dirty="0" err="1" smtClean="0">
                <a:solidFill>
                  <a:srgbClr val="133176"/>
                </a:solidFill>
              </a:rPr>
              <a:t>Rue</a:t>
            </a:r>
            <a:r>
              <a:rPr lang="cs-CZ" sz="2400" dirty="0" smtClean="0">
                <a:solidFill>
                  <a:srgbClr val="133176"/>
                </a:solidFill>
              </a:rPr>
              <a:t> de la Science 10</a:t>
            </a:r>
          </a:p>
          <a:p>
            <a:r>
              <a:rPr lang="cs-CZ" sz="2400" dirty="0" err="1" smtClean="0">
                <a:solidFill>
                  <a:srgbClr val="133176"/>
                </a:solidFill>
              </a:rPr>
              <a:t>Brussels</a:t>
            </a:r>
            <a:r>
              <a:rPr lang="cs-CZ" sz="2400" dirty="0" smtClean="0">
                <a:solidFill>
                  <a:srgbClr val="133176"/>
                </a:solidFill>
              </a:rPr>
              <a:t> 1000, Belgie     </a:t>
            </a:r>
            <a:endParaRPr lang="cs-CZ" sz="2400" dirty="0">
              <a:solidFill>
                <a:srgbClr val="133176"/>
              </a:solidFill>
            </a:endParaRPr>
          </a:p>
        </p:txBody>
      </p:sp>
      <p:sp>
        <p:nvSpPr>
          <p:cNvPr id="10" name="Obdélník 9"/>
          <p:cNvSpPr/>
          <p:nvPr/>
        </p:nvSpPr>
        <p:spPr>
          <a:xfrm>
            <a:off x="1605644" y="3426686"/>
            <a:ext cx="2632982" cy="1200329"/>
          </a:xfrm>
          <a:prstGeom prst="rect">
            <a:avLst/>
          </a:prstGeom>
        </p:spPr>
        <p:txBody>
          <a:bodyPr wrap="square">
            <a:spAutoFit/>
          </a:bodyPr>
          <a:lstStyle/>
          <a:p>
            <a:r>
              <a:rPr lang="cs-CZ" sz="2400" b="1" dirty="0" smtClean="0">
                <a:solidFill>
                  <a:srgbClr val="133176"/>
                </a:solidFill>
              </a:rPr>
              <a:t>Zelený kruh</a:t>
            </a:r>
          </a:p>
          <a:p>
            <a:r>
              <a:rPr lang="cs-CZ" sz="2400" dirty="0" smtClean="0">
                <a:solidFill>
                  <a:srgbClr val="133176"/>
                </a:solidFill>
              </a:rPr>
              <a:t>Lublaňská 398/18</a:t>
            </a:r>
          </a:p>
          <a:p>
            <a:r>
              <a:rPr lang="cs-CZ" sz="2400" dirty="0" smtClean="0">
                <a:solidFill>
                  <a:srgbClr val="133176"/>
                </a:solidFill>
              </a:rPr>
              <a:t>120 00  Praha 2</a:t>
            </a:r>
          </a:p>
        </p:txBody>
      </p:sp>
    </p:spTree>
    <p:extLst>
      <p:ext uri="{BB962C8B-B14F-4D97-AF65-F5344CB8AC3E}">
        <p14:creationId xmlns:p14="http://schemas.microsoft.com/office/powerpoint/2010/main" val="1323533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cs-CZ" sz="4800" dirty="0" smtClean="0"/>
              <a:t>O projektu SAFE</a:t>
            </a:r>
            <a:br>
              <a:rPr lang="cs-CZ" sz="4800" dirty="0" smtClean="0"/>
            </a:br>
            <a:r>
              <a:rPr lang="cs-CZ" sz="2000" dirty="0" smtClean="0"/>
              <a:t> závěrečná konference</a:t>
            </a:r>
            <a:br>
              <a:rPr lang="cs-CZ" sz="2000" dirty="0" smtClean="0"/>
            </a:br>
            <a:r>
              <a:rPr lang="cs-CZ" sz="2000" dirty="0"/>
              <a:t>Evropský dům, Praha, 18.6. 2015 </a:t>
            </a:r>
            <a:r>
              <a:rPr lang="cs-CZ" sz="2000" dirty="0" smtClean="0"/>
              <a:t> </a:t>
            </a:r>
            <a:endParaRPr lang="en-US" sz="2000" dirty="0"/>
          </a:p>
        </p:txBody>
      </p:sp>
    </p:spTree>
    <p:extLst>
      <p:ext uri="{BB962C8B-B14F-4D97-AF65-F5344CB8AC3E}">
        <p14:creationId xmlns:p14="http://schemas.microsoft.com/office/powerpoint/2010/main" val="795837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5643" y="274639"/>
            <a:ext cx="6919231" cy="1346897"/>
          </a:xfrm>
        </p:spPr>
        <p:txBody>
          <a:bodyPr>
            <a:noAutofit/>
          </a:bodyPr>
          <a:lstStyle/>
          <a:p>
            <a:pPr algn="l"/>
            <a:r>
              <a:rPr lang="cs-CZ" sz="2000" dirty="0" smtClean="0">
                <a:solidFill>
                  <a:srgbClr val="133176"/>
                </a:solidFill>
              </a:rPr>
              <a:t>1. SAFE -  Systém evidence a ohodnocení dobrovolnické práce jako nástroje zvýšení transparentnosti a efektivity hospodaření v NNO</a:t>
            </a:r>
            <a:endParaRPr lang="en-US" sz="2000" dirty="0">
              <a:solidFill>
                <a:srgbClr val="133176"/>
              </a:solidFill>
            </a:endParaRPr>
          </a:p>
        </p:txBody>
      </p:sp>
      <p:pic>
        <p:nvPicPr>
          <p:cNvPr id="9222" name="Picture 6"/>
          <p:cNvPicPr>
            <a:picLocks noGrp="1" noChangeAspect="1" noChangeArrowheads="1"/>
          </p:cNvPicPr>
          <p:nvPr>
            <p:ph idx="1"/>
          </p:nvPr>
        </p:nvPicPr>
        <p:blipFill>
          <a:blip r:embed="rId3"/>
          <a:srcRect/>
          <a:stretch>
            <a:fillRect/>
          </a:stretch>
        </p:blipFill>
        <p:spPr bwMode="auto">
          <a:xfrm>
            <a:off x="390525" y="3426686"/>
            <a:ext cx="1009650" cy="2537552"/>
          </a:xfrm>
          <a:prstGeom prst="rect">
            <a:avLst/>
          </a:prstGeom>
          <a:noFill/>
          <a:ln w="9525">
            <a:noFill/>
            <a:miter lim="800000"/>
            <a:headEnd/>
            <a:tailEnd/>
          </a:ln>
        </p:spPr>
      </p:pic>
      <p:sp>
        <p:nvSpPr>
          <p:cNvPr id="9224" name="Rectangle 8"/>
          <p:cNvSpPr>
            <a:spLocks noChangeArrowheads="1"/>
          </p:cNvSpPr>
          <p:nvPr/>
        </p:nvSpPr>
        <p:spPr bwMode="auto">
          <a:xfrm>
            <a:off x="1605643" y="1754124"/>
            <a:ext cx="7166882"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b="1" i="0" u="none" strike="noStrike" cap="none" normalizeH="0" baseline="0" dirty="0" smtClean="0">
                <a:ln>
                  <a:noFill/>
                </a:ln>
                <a:solidFill>
                  <a:schemeClr val="accent5"/>
                </a:solidFill>
                <a:effectLst/>
                <a:latin typeface="Calibri" pitchFamily="34" charset="0"/>
                <a:ea typeface="Calibri" pitchFamily="34" charset="0"/>
                <a:cs typeface="Arial" pitchFamily="34" charset="0"/>
              </a:rPr>
              <a:t>Cíle projektu SAFE v rámci Operačního projektu Lidské zdroje a zaměstnanost:</a:t>
            </a:r>
          </a:p>
          <a:p>
            <a:pPr marL="0" marR="0" lvl="0" indent="0" algn="l" defTabSz="914400" rtl="0" eaLnBrk="0" fontAlgn="base" latinLnBrk="0" hangingPunct="0">
              <a:lnSpc>
                <a:spcPct val="100000"/>
              </a:lnSpc>
              <a:spcBef>
                <a:spcPct val="0"/>
              </a:spcBef>
              <a:spcAft>
                <a:spcPct val="0"/>
              </a:spcAft>
              <a:buClrTx/>
              <a:buSzTx/>
              <a:tabLst/>
            </a:pPr>
            <a:endParaRPr kumimoji="0" lang="cs-CZ" b="0" i="0" u="none" strike="noStrike" cap="none" normalizeH="0" baseline="0" dirty="0" smtClean="0">
              <a:ln>
                <a:noFill/>
              </a:ln>
              <a:solidFill>
                <a:srgbClr val="133176"/>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b="0" i="0" u="none" strike="noStrike" cap="none" normalizeH="0" baseline="0" dirty="0" smtClean="0">
                <a:ln>
                  <a:noFill/>
                </a:ln>
                <a:solidFill>
                  <a:srgbClr val="133176"/>
                </a:solidFill>
                <a:effectLst/>
                <a:latin typeface="Calibri" pitchFamily="34" charset="0"/>
                <a:ea typeface="Calibri" pitchFamily="34" charset="0"/>
                <a:cs typeface="Arial" pitchFamily="34" charset="0"/>
              </a:rPr>
              <a:t>  zvýšit transparentnost v dobrovolnictví v </a:t>
            </a:r>
            <a:r>
              <a:rPr kumimoji="0" lang="cs-CZ" b="0" i="0" u="none" strike="noStrike" cap="none" normalizeH="0" baseline="0" dirty="0" err="1" smtClean="0">
                <a:ln>
                  <a:noFill/>
                </a:ln>
                <a:solidFill>
                  <a:srgbClr val="133176"/>
                </a:solidFill>
                <a:effectLst/>
                <a:latin typeface="Calibri" pitchFamily="34" charset="0"/>
                <a:ea typeface="Calibri" pitchFamily="34" charset="0"/>
                <a:cs typeface="Arial" pitchFamily="34" charset="0"/>
              </a:rPr>
              <a:t>NNO</a:t>
            </a:r>
            <a:r>
              <a:rPr kumimoji="0" lang="cs-CZ" b="0" i="0" u="none" strike="noStrike" cap="none" normalizeH="0" baseline="0" dirty="0" smtClean="0">
                <a:ln>
                  <a:noFill/>
                </a:ln>
                <a:solidFill>
                  <a:srgbClr val="133176"/>
                </a:solidFill>
                <a:effectLst/>
                <a:latin typeface="Calibri" pitchFamily="34" charset="0"/>
                <a:ea typeface="Calibri" pitchFamily="34" charset="0"/>
                <a:cs typeface="Arial" pitchFamily="34" charset="0"/>
              </a:rPr>
              <a:t> ve dvou oblastech, kde se dobrovolnictví významně uplatňuje - </a:t>
            </a:r>
            <a:r>
              <a:rPr kumimoji="0" lang="cs-CZ" b="1" i="0" u="none" strike="noStrike" cap="none" normalizeH="0" baseline="0" dirty="0" smtClean="0">
                <a:ln>
                  <a:noFill/>
                </a:ln>
                <a:solidFill>
                  <a:srgbClr val="133176"/>
                </a:solidFill>
                <a:effectLst/>
                <a:latin typeface="Calibri" pitchFamily="34" charset="0"/>
                <a:ea typeface="Calibri" pitchFamily="34" charset="0"/>
                <a:cs typeface="Arial" pitchFamily="34" charset="0"/>
              </a:rPr>
              <a:t>práce s dětmi a mládeží a péče o přírodu a životní prostředí,</a:t>
            </a:r>
          </a:p>
          <a:p>
            <a:pPr marL="0" marR="0" lvl="0" indent="0" algn="l" defTabSz="914400" rtl="0" eaLnBrk="0" fontAlgn="base" latinLnBrk="0" hangingPunct="0">
              <a:lnSpc>
                <a:spcPct val="100000"/>
              </a:lnSpc>
              <a:spcBef>
                <a:spcPct val="0"/>
              </a:spcBef>
              <a:spcAft>
                <a:spcPct val="0"/>
              </a:spcAft>
              <a:buClrTx/>
              <a:buSzTx/>
              <a:tabLst/>
            </a:pPr>
            <a:endParaRPr kumimoji="0" lang="cs-CZ" b="0" i="0" u="none" strike="noStrike" cap="none" normalizeH="0" baseline="0" dirty="0" smtClean="0">
              <a:ln>
                <a:noFill/>
              </a:ln>
              <a:solidFill>
                <a:srgbClr val="133176"/>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b="0" i="0" u="none" strike="noStrike" cap="none" normalizeH="0" baseline="0" dirty="0" smtClean="0">
                <a:ln>
                  <a:noFill/>
                </a:ln>
                <a:solidFill>
                  <a:srgbClr val="133176"/>
                </a:solidFill>
                <a:effectLst/>
                <a:latin typeface="Calibri" pitchFamily="34" charset="0"/>
                <a:ea typeface="Calibri" pitchFamily="34" charset="0"/>
                <a:cs typeface="Arial" pitchFamily="34" charset="0"/>
              </a:rPr>
              <a:t>  zmapovat specifika mnoha typů dobrovolnické práce v těchto oblastech a zohlednit je při evidenci a vyčíslení hodnoty dobrovolnické práce nejen přímo v </a:t>
            </a:r>
            <a:r>
              <a:rPr kumimoji="0" lang="cs-CZ" b="0" i="0" u="none" strike="noStrike" cap="none" normalizeH="0" baseline="0" dirty="0" err="1" smtClean="0">
                <a:ln>
                  <a:noFill/>
                </a:ln>
                <a:solidFill>
                  <a:srgbClr val="133176"/>
                </a:solidFill>
                <a:effectLst/>
                <a:latin typeface="Calibri" pitchFamily="34" charset="0"/>
                <a:ea typeface="Calibri" pitchFamily="34" charset="0"/>
                <a:cs typeface="Arial" pitchFamily="34" charset="0"/>
              </a:rPr>
              <a:t>NNO</a:t>
            </a:r>
            <a:r>
              <a:rPr kumimoji="0" lang="cs-CZ" b="0" i="0" u="none" strike="noStrike" cap="none" normalizeH="0" baseline="0" dirty="0" smtClean="0">
                <a:ln>
                  <a:noFill/>
                </a:ln>
                <a:solidFill>
                  <a:srgbClr val="133176"/>
                </a:solidFill>
                <a:effectLst/>
                <a:latin typeface="Calibri" pitchFamily="34" charset="0"/>
                <a:ea typeface="Calibri" pitchFamily="34" charset="0"/>
                <a:cs typeface="Arial" pitchFamily="34" charset="0"/>
              </a:rPr>
              <a:t>, ale i na straně orgánů veřejné správy a</a:t>
            </a:r>
          </a:p>
          <a:p>
            <a:pPr marL="0" marR="0" lvl="0" indent="0" algn="l" defTabSz="914400" rtl="0" eaLnBrk="0" fontAlgn="base" latinLnBrk="0" hangingPunct="0">
              <a:lnSpc>
                <a:spcPct val="100000"/>
              </a:lnSpc>
              <a:spcBef>
                <a:spcPct val="0"/>
              </a:spcBef>
              <a:spcAft>
                <a:spcPct val="0"/>
              </a:spcAft>
              <a:buClrTx/>
              <a:buSzTx/>
              <a:tabLst/>
            </a:pPr>
            <a:endParaRPr kumimoji="0" lang="cs-CZ" b="0" i="0" u="none" strike="noStrike" cap="none" normalizeH="0" baseline="0" dirty="0" smtClean="0">
              <a:ln>
                <a:noFill/>
              </a:ln>
              <a:solidFill>
                <a:srgbClr val="133176"/>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b="0" i="0" u="none" strike="noStrike" cap="none" normalizeH="0" baseline="0" dirty="0" smtClean="0">
                <a:ln>
                  <a:noFill/>
                </a:ln>
                <a:solidFill>
                  <a:srgbClr val="133176"/>
                </a:solidFill>
                <a:effectLst/>
                <a:latin typeface="Calibri" pitchFamily="34" charset="0"/>
                <a:ea typeface="Calibri" pitchFamily="34" charset="0"/>
                <a:cs typeface="Arial" pitchFamily="34" charset="0"/>
              </a:rPr>
              <a:t>  přenést osvědčené mezinárodní metodiky ze zahraničí a přizpůsobit je zjištěným specifikům v České republice.</a:t>
            </a:r>
            <a:endParaRPr kumimoji="0" lang="cs-CZ" b="0" i="0" u="none" strike="noStrike" cap="none" normalizeH="0" baseline="0" dirty="0" smtClean="0">
              <a:ln>
                <a:noFill/>
              </a:ln>
              <a:solidFill>
                <a:srgbClr val="133176"/>
              </a:solidFill>
              <a:effectLst/>
              <a:latin typeface="Arial" pitchFamily="34" charset="0"/>
            </a:endParaRPr>
          </a:p>
        </p:txBody>
      </p:sp>
    </p:spTree>
    <p:extLst>
      <p:ext uri="{BB962C8B-B14F-4D97-AF65-F5344CB8AC3E}">
        <p14:creationId xmlns:p14="http://schemas.microsoft.com/office/powerpoint/2010/main" val="1323533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3"/>
          <a:srcRect/>
          <a:stretch>
            <a:fillRect/>
          </a:stretch>
        </p:blipFill>
        <p:spPr bwMode="auto">
          <a:xfrm>
            <a:off x="390525" y="3426686"/>
            <a:ext cx="1009650" cy="2537552"/>
          </a:xfrm>
          <a:prstGeom prst="rect">
            <a:avLst/>
          </a:prstGeom>
          <a:noFill/>
          <a:ln w="9525">
            <a:noFill/>
            <a:miter lim="800000"/>
            <a:headEnd/>
            <a:tailEnd/>
          </a:ln>
        </p:spPr>
      </p:pic>
      <p:sp>
        <p:nvSpPr>
          <p:cNvPr id="4" name="Nadpis 3"/>
          <p:cNvSpPr>
            <a:spLocks noGrp="1"/>
          </p:cNvSpPr>
          <p:nvPr>
            <p:ph type="title"/>
          </p:nvPr>
        </p:nvSpPr>
        <p:spPr>
          <a:xfrm>
            <a:off x="1524000" y="1377696"/>
            <a:ext cx="6572249" cy="4567492"/>
          </a:xfrm>
        </p:spPr>
        <p:txBody>
          <a:bodyPr>
            <a:normAutofit fontScale="90000"/>
          </a:bodyPr>
          <a:lstStyle/>
          <a:p>
            <a:r>
              <a:rPr lang="cs-CZ" sz="2200" dirty="0" smtClean="0">
                <a:solidFill>
                  <a:srgbClr val="133176"/>
                </a:solidFill>
              </a:rPr>
              <a:t/>
            </a:r>
            <a:br>
              <a:rPr lang="cs-CZ" sz="2200" dirty="0" smtClean="0">
                <a:solidFill>
                  <a:srgbClr val="133176"/>
                </a:solidFill>
              </a:rPr>
            </a:br>
            <a:r>
              <a:rPr lang="cs-CZ" sz="2200" dirty="0" smtClean="0">
                <a:solidFill>
                  <a:srgbClr val="133176"/>
                </a:solidFill>
              </a:rPr>
              <a:t>Termín realizace:  </a:t>
            </a:r>
            <a:r>
              <a:rPr lang="cs-CZ" sz="2200" dirty="0" smtClean="0">
                <a:solidFill>
                  <a:schemeClr val="accent5"/>
                </a:solidFill>
              </a:rPr>
              <a:t>1. 9. 2013 – 30. 6. 2015</a:t>
            </a:r>
            <a:br>
              <a:rPr lang="cs-CZ" sz="2200" dirty="0" smtClean="0">
                <a:solidFill>
                  <a:schemeClr val="accent5"/>
                </a:solidFill>
              </a:rPr>
            </a:br>
            <a:r>
              <a:rPr lang="cs-CZ" sz="2200" dirty="0" smtClean="0">
                <a:solidFill>
                  <a:srgbClr val="133176"/>
                </a:solidFill>
              </a:rPr>
              <a:t/>
            </a:r>
            <a:br>
              <a:rPr lang="cs-CZ" sz="2200" dirty="0" smtClean="0">
                <a:solidFill>
                  <a:srgbClr val="133176"/>
                </a:solidFill>
              </a:rPr>
            </a:br>
            <a:r>
              <a:rPr lang="cs-CZ" sz="2200" dirty="0" smtClean="0">
                <a:solidFill>
                  <a:srgbClr val="133176"/>
                </a:solidFill>
              </a:rPr>
              <a:t>Výše dotace: </a:t>
            </a:r>
            <a:r>
              <a:rPr lang="cs-CZ" sz="2200" dirty="0" smtClean="0">
                <a:solidFill>
                  <a:schemeClr val="accent5"/>
                </a:solidFill>
              </a:rPr>
              <a:t>4 586 694,22 Kč</a:t>
            </a:r>
            <a:r>
              <a:rPr lang="cs-CZ" sz="2200" dirty="0" smtClean="0">
                <a:solidFill>
                  <a:srgbClr val="133176"/>
                </a:solidFill>
              </a:rPr>
              <a:t/>
            </a:r>
            <a:br>
              <a:rPr lang="cs-CZ" sz="2200" dirty="0" smtClean="0">
                <a:solidFill>
                  <a:srgbClr val="133176"/>
                </a:solidFill>
              </a:rPr>
            </a:br>
            <a:r>
              <a:rPr lang="cs-CZ" sz="2200" dirty="0" smtClean="0">
                <a:solidFill>
                  <a:srgbClr val="133176"/>
                </a:solidFill>
              </a:rPr>
              <a:t/>
            </a:r>
            <a:br>
              <a:rPr lang="cs-CZ" sz="2200" dirty="0" smtClean="0">
                <a:solidFill>
                  <a:srgbClr val="133176"/>
                </a:solidFill>
              </a:rPr>
            </a:br>
            <a:r>
              <a:rPr lang="cs-CZ" sz="2200" b="0" dirty="0" smtClean="0">
                <a:solidFill>
                  <a:srgbClr val="133176"/>
                </a:solidFill>
              </a:rPr>
              <a:t>95% z Evropského sociálního fondu</a:t>
            </a:r>
            <a:br>
              <a:rPr lang="cs-CZ" sz="2200" b="0" dirty="0" smtClean="0">
                <a:solidFill>
                  <a:srgbClr val="133176"/>
                </a:solidFill>
              </a:rPr>
            </a:br>
            <a:r>
              <a:rPr lang="cs-CZ" sz="2200" b="0" dirty="0" smtClean="0">
                <a:solidFill>
                  <a:srgbClr val="133176"/>
                </a:solidFill>
              </a:rPr>
              <a:t> a 5% z ostatních prostředků ze státního rozpočtu</a:t>
            </a:r>
            <a:r>
              <a:rPr lang="cs-CZ" sz="2200" dirty="0" smtClean="0">
                <a:solidFill>
                  <a:srgbClr val="133176"/>
                </a:solidFill>
              </a:rPr>
              <a:t/>
            </a:r>
            <a:br>
              <a:rPr lang="cs-CZ" sz="2200" dirty="0" smtClean="0">
                <a:solidFill>
                  <a:srgbClr val="133176"/>
                </a:solidFill>
              </a:rPr>
            </a:br>
            <a:r>
              <a:rPr lang="cs-CZ" sz="2200" dirty="0" smtClean="0">
                <a:solidFill>
                  <a:srgbClr val="133176"/>
                </a:solidFill>
              </a:rPr>
              <a:t/>
            </a:r>
            <a:br>
              <a:rPr lang="cs-CZ" sz="2200" dirty="0" smtClean="0">
                <a:solidFill>
                  <a:srgbClr val="133176"/>
                </a:solidFill>
              </a:rPr>
            </a:br>
            <a:r>
              <a:rPr lang="cs-CZ" sz="2200" dirty="0" smtClean="0">
                <a:solidFill>
                  <a:srgbClr val="133176"/>
                </a:solidFill>
              </a:rPr>
              <a:t>Partneři projektu: </a:t>
            </a:r>
            <a:br>
              <a:rPr lang="cs-CZ" sz="2200" dirty="0" smtClean="0">
                <a:solidFill>
                  <a:srgbClr val="133176"/>
                </a:solidFill>
              </a:rPr>
            </a:br>
            <a:r>
              <a:rPr lang="cs-CZ" sz="2200" dirty="0" smtClean="0">
                <a:solidFill>
                  <a:srgbClr val="133176"/>
                </a:solidFill>
              </a:rPr>
              <a:t/>
            </a:r>
            <a:br>
              <a:rPr lang="cs-CZ" sz="2200" dirty="0" smtClean="0">
                <a:solidFill>
                  <a:srgbClr val="133176"/>
                </a:solidFill>
              </a:rPr>
            </a:br>
            <a:r>
              <a:rPr lang="cs-CZ" sz="2200" dirty="0" smtClean="0">
                <a:solidFill>
                  <a:schemeClr val="accent5"/>
                </a:solidFill>
              </a:rPr>
              <a:t>Zelený kruh</a:t>
            </a:r>
            <a:br>
              <a:rPr lang="cs-CZ" sz="2200" dirty="0" smtClean="0">
                <a:solidFill>
                  <a:schemeClr val="accent5"/>
                </a:solidFill>
              </a:rPr>
            </a:br>
            <a:r>
              <a:rPr lang="cs-CZ" sz="2200" dirty="0" err="1" smtClean="0">
                <a:solidFill>
                  <a:schemeClr val="accent5"/>
                </a:solidFill>
              </a:rPr>
              <a:t>European</a:t>
            </a:r>
            <a:r>
              <a:rPr lang="cs-CZ" sz="2200" dirty="0" smtClean="0">
                <a:solidFill>
                  <a:schemeClr val="accent5"/>
                </a:solidFill>
              </a:rPr>
              <a:t> </a:t>
            </a:r>
            <a:r>
              <a:rPr lang="cs-CZ" sz="2200" dirty="0" err="1" smtClean="0">
                <a:solidFill>
                  <a:schemeClr val="accent5"/>
                </a:solidFill>
              </a:rPr>
              <a:t>Volunteer</a:t>
            </a:r>
            <a:r>
              <a:rPr lang="cs-CZ" sz="2200" dirty="0" smtClean="0">
                <a:solidFill>
                  <a:schemeClr val="accent5"/>
                </a:solidFill>
              </a:rPr>
              <a:t> Centre/</a:t>
            </a:r>
            <a:br>
              <a:rPr lang="cs-CZ" sz="2200" dirty="0" smtClean="0">
                <a:solidFill>
                  <a:schemeClr val="accent5"/>
                </a:solidFill>
              </a:rPr>
            </a:br>
            <a:r>
              <a:rPr lang="cs-CZ" sz="2200" dirty="0" smtClean="0">
                <a:solidFill>
                  <a:schemeClr val="accent5"/>
                </a:solidFill>
              </a:rPr>
              <a:t> </a:t>
            </a:r>
            <a:r>
              <a:rPr lang="cs-CZ" sz="2200" dirty="0" err="1" smtClean="0">
                <a:solidFill>
                  <a:schemeClr val="accent5"/>
                </a:solidFill>
              </a:rPr>
              <a:t>Centre</a:t>
            </a:r>
            <a:r>
              <a:rPr lang="cs-CZ" sz="2200" dirty="0" smtClean="0">
                <a:solidFill>
                  <a:schemeClr val="accent5"/>
                </a:solidFill>
              </a:rPr>
              <a:t> </a:t>
            </a:r>
            <a:r>
              <a:rPr lang="cs-CZ" sz="2200" dirty="0" err="1" smtClean="0">
                <a:solidFill>
                  <a:schemeClr val="accent5"/>
                </a:solidFill>
              </a:rPr>
              <a:t>Européen</a:t>
            </a:r>
            <a:r>
              <a:rPr lang="cs-CZ" sz="2200" dirty="0" smtClean="0">
                <a:solidFill>
                  <a:schemeClr val="accent5"/>
                </a:solidFill>
              </a:rPr>
              <a:t> </a:t>
            </a:r>
            <a:r>
              <a:rPr lang="cs-CZ" sz="2200" dirty="0" err="1" smtClean="0">
                <a:solidFill>
                  <a:schemeClr val="accent5"/>
                </a:solidFill>
              </a:rPr>
              <a:t>du</a:t>
            </a:r>
            <a:r>
              <a:rPr lang="cs-CZ" sz="2200" dirty="0" smtClean="0">
                <a:solidFill>
                  <a:schemeClr val="accent5"/>
                </a:solidFill>
              </a:rPr>
              <a:t> </a:t>
            </a:r>
            <a:r>
              <a:rPr lang="cs-CZ" sz="2200" dirty="0" err="1" smtClean="0">
                <a:solidFill>
                  <a:schemeClr val="accent5"/>
                </a:solidFill>
              </a:rPr>
              <a:t>Volontariat</a:t>
            </a:r>
            <a:r>
              <a:rPr lang="cs-CZ" sz="2200" dirty="0" smtClean="0">
                <a:solidFill>
                  <a:srgbClr val="133176"/>
                </a:solidFill>
              </a:rPr>
              <a:t/>
            </a:r>
            <a:br>
              <a:rPr lang="cs-CZ" sz="2200" dirty="0" smtClean="0">
                <a:solidFill>
                  <a:srgbClr val="133176"/>
                </a:solidFill>
              </a:rPr>
            </a:br>
            <a:r>
              <a:rPr lang="cs-CZ" sz="2000" dirty="0" smtClean="0">
                <a:solidFill>
                  <a:srgbClr val="133176"/>
                </a:solidFill>
              </a:rPr>
              <a:t/>
            </a:r>
            <a:br>
              <a:rPr lang="cs-CZ" sz="2000" dirty="0" smtClean="0">
                <a:solidFill>
                  <a:srgbClr val="133176"/>
                </a:solidFill>
              </a:rPr>
            </a:br>
            <a:r>
              <a:rPr lang="cs-CZ" sz="2000" dirty="0" smtClean="0">
                <a:solidFill>
                  <a:srgbClr val="133176"/>
                </a:solidFill>
              </a:rPr>
              <a:t/>
            </a:r>
            <a:br>
              <a:rPr lang="cs-CZ" sz="2000" dirty="0" smtClean="0">
                <a:solidFill>
                  <a:srgbClr val="133176"/>
                </a:solidFill>
              </a:rPr>
            </a:br>
            <a:r>
              <a:rPr lang="cs-CZ" sz="2400" dirty="0" smtClean="0">
                <a:solidFill>
                  <a:srgbClr val="133176"/>
                </a:solidFill>
              </a:rPr>
              <a:t/>
            </a:r>
            <a:br>
              <a:rPr lang="cs-CZ" sz="2400" dirty="0" smtClean="0">
                <a:solidFill>
                  <a:srgbClr val="133176"/>
                </a:solidFill>
              </a:rPr>
            </a:br>
            <a:endParaRPr lang="cs-CZ" sz="2400" dirty="0">
              <a:solidFill>
                <a:srgbClr val="133176"/>
              </a:solidFill>
            </a:endParaRPr>
          </a:p>
        </p:txBody>
      </p:sp>
    </p:spTree>
    <p:extLst>
      <p:ext uri="{BB962C8B-B14F-4D97-AF65-F5344CB8AC3E}">
        <p14:creationId xmlns:p14="http://schemas.microsoft.com/office/powerpoint/2010/main" val="1323533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5" name="Nadpis 4"/>
          <p:cNvSpPr>
            <a:spLocks noGrp="1"/>
          </p:cNvSpPr>
          <p:nvPr>
            <p:ph type="title"/>
          </p:nvPr>
        </p:nvSpPr>
        <p:spPr/>
        <p:txBody>
          <a:bodyPr>
            <a:normAutofit/>
          </a:bodyPr>
          <a:lstStyle/>
          <a:p>
            <a:r>
              <a:rPr lang="cs-CZ" sz="2000" dirty="0" smtClean="0">
                <a:solidFill>
                  <a:srgbClr val="133176"/>
                </a:solidFill>
              </a:rPr>
              <a:t>AKTIVITY:</a:t>
            </a:r>
            <a:endParaRPr lang="cs-CZ" sz="2000" dirty="0">
              <a:solidFill>
                <a:srgbClr val="133176"/>
              </a:solidFill>
            </a:endParaRPr>
          </a:p>
        </p:txBody>
      </p:sp>
      <p:sp>
        <p:nvSpPr>
          <p:cNvPr id="6" name="Obdélník 5"/>
          <p:cNvSpPr/>
          <p:nvPr/>
        </p:nvSpPr>
        <p:spPr>
          <a:xfrm>
            <a:off x="1689897" y="1673161"/>
            <a:ext cx="6734256" cy="1631216"/>
          </a:xfrm>
          <a:prstGeom prst="rect">
            <a:avLst/>
          </a:prstGeom>
        </p:spPr>
        <p:txBody>
          <a:bodyPr wrap="square">
            <a:spAutoFit/>
          </a:bodyPr>
          <a:lstStyle/>
          <a:p>
            <a:r>
              <a:rPr lang="cs-CZ" sz="2000" b="1" dirty="0" smtClean="0">
                <a:solidFill>
                  <a:schemeClr val="accent5"/>
                </a:solidFill>
              </a:rPr>
              <a:t>1. Přenos zahraniční zkušenosti </a:t>
            </a:r>
          </a:p>
          <a:p>
            <a:r>
              <a:rPr lang="cs-CZ" sz="2000" b="1" dirty="0" smtClean="0">
                <a:solidFill>
                  <a:srgbClr val="133176"/>
                </a:solidFill>
              </a:rPr>
              <a:t> </a:t>
            </a:r>
            <a:r>
              <a:rPr lang="cs-CZ" sz="2000" dirty="0" smtClean="0">
                <a:solidFill>
                  <a:srgbClr val="133176"/>
                </a:solidFill>
              </a:rPr>
              <a:t>- přenesení osvědčených mezinárodních metodik ze zahraničí a jejich přizpůsobení zjištěným specifikům v ČR</a:t>
            </a:r>
          </a:p>
          <a:p>
            <a:endParaRPr lang="cs-CZ" sz="2000" dirty="0" smtClean="0">
              <a:solidFill>
                <a:srgbClr val="133176"/>
              </a:solidFill>
            </a:endParaRPr>
          </a:p>
          <a:p>
            <a:r>
              <a:rPr lang="cs-CZ" sz="2000" dirty="0" smtClean="0">
                <a:solidFill>
                  <a:srgbClr val="133176"/>
                </a:solidFill>
              </a:rPr>
              <a:t>termín realizace: září – prosinec 2013</a:t>
            </a:r>
            <a:endParaRPr lang="cs-CZ" sz="2000" dirty="0">
              <a:solidFill>
                <a:srgbClr val="133176"/>
              </a:solidFill>
            </a:endParaRPr>
          </a:p>
        </p:txBody>
      </p:sp>
      <p:sp>
        <p:nvSpPr>
          <p:cNvPr id="7" name="Obdélník 6"/>
          <p:cNvSpPr/>
          <p:nvPr/>
        </p:nvSpPr>
        <p:spPr>
          <a:xfrm>
            <a:off x="1689897" y="3426686"/>
            <a:ext cx="6734256" cy="1938992"/>
          </a:xfrm>
          <a:prstGeom prst="rect">
            <a:avLst/>
          </a:prstGeom>
        </p:spPr>
        <p:txBody>
          <a:bodyPr wrap="square">
            <a:spAutoFit/>
          </a:bodyPr>
          <a:lstStyle/>
          <a:p>
            <a:r>
              <a:rPr lang="cs-CZ" sz="2000" b="1" dirty="0" smtClean="0">
                <a:solidFill>
                  <a:schemeClr val="accent5"/>
                </a:solidFill>
              </a:rPr>
              <a:t>2. Spolupráce s Českým statistickým úřadem  (</a:t>
            </a:r>
            <a:r>
              <a:rPr lang="cs-CZ" sz="2000" b="1" dirty="0" err="1" smtClean="0">
                <a:solidFill>
                  <a:schemeClr val="accent5"/>
                </a:solidFill>
              </a:rPr>
              <a:t>ČSÚ</a:t>
            </a:r>
            <a:r>
              <a:rPr lang="cs-CZ" sz="2000" b="1" dirty="0" smtClean="0">
                <a:solidFill>
                  <a:schemeClr val="accent5"/>
                </a:solidFill>
              </a:rPr>
              <a:t>)</a:t>
            </a:r>
          </a:p>
          <a:p>
            <a:r>
              <a:rPr lang="cs-CZ" sz="2000" dirty="0" smtClean="0">
                <a:solidFill>
                  <a:srgbClr val="133176"/>
                </a:solidFill>
              </a:rPr>
              <a:t>- zajištění průběžné, co nejefektivnější komunikace s ČSÚ, tak, aby byly výstupy projektu kompatibilní s metodikami ČSÚ</a:t>
            </a:r>
            <a:endParaRPr lang="cs-CZ" sz="2000" b="1" dirty="0" smtClean="0">
              <a:solidFill>
                <a:srgbClr val="133176"/>
              </a:solidFill>
            </a:endParaRPr>
          </a:p>
          <a:p>
            <a:endParaRPr lang="cs-CZ" sz="2000" b="1" dirty="0" smtClean="0">
              <a:solidFill>
                <a:srgbClr val="133176"/>
              </a:solidFill>
            </a:endParaRPr>
          </a:p>
          <a:p>
            <a:r>
              <a:rPr lang="cs-CZ" sz="2000" dirty="0" smtClean="0">
                <a:solidFill>
                  <a:srgbClr val="133176"/>
                </a:solidFill>
              </a:rPr>
              <a:t>termín realizace : září - prosinec 2013,  duben – prosinec 2014, leden – červen 2015</a:t>
            </a:r>
            <a:endParaRPr lang="cs-CZ" sz="2000" dirty="0">
              <a:solidFill>
                <a:srgbClr val="133176"/>
              </a:solidFill>
            </a:endParaRPr>
          </a:p>
        </p:txBody>
      </p:sp>
    </p:spTree>
    <p:extLst>
      <p:ext uri="{BB962C8B-B14F-4D97-AF65-F5344CB8AC3E}">
        <p14:creationId xmlns:p14="http://schemas.microsoft.com/office/powerpoint/2010/main" val="1323533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5" name="Obdélník 4"/>
          <p:cNvSpPr/>
          <p:nvPr/>
        </p:nvSpPr>
        <p:spPr>
          <a:xfrm>
            <a:off x="1685926" y="1685925"/>
            <a:ext cx="7000874" cy="2862322"/>
          </a:xfrm>
          <a:prstGeom prst="rect">
            <a:avLst/>
          </a:prstGeom>
        </p:spPr>
        <p:txBody>
          <a:bodyPr wrap="square">
            <a:spAutoFit/>
          </a:bodyPr>
          <a:lstStyle/>
          <a:p>
            <a:r>
              <a:rPr lang="cs-CZ" sz="2000" b="1" dirty="0" smtClean="0">
                <a:solidFill>
                  <a:schemeClr val="accent5"/>
                </a:solidFill>
              </a:rPr>
              <a:t>3. Tvorba českých metodik evidence a ohodnocení dobrovolnické práce</a:t>
            </a:r>
          </a:p>
          <a:p>
            <a:r>
              <a:rPr lang="cs-CZ" sz="2000" b="1" dirty="0" smtClean="0">
                <a:solidFill>
                  <a:srgbClr val="133176"/>
                </a:solidFill>
              </a:rPr>
              <a:t>- </a:t>
            </a:r>
            <a:r>
              <a:rPr lang="cs-CZ" sz="2000" dirty="0" smtClean="0">
                <a:solidFill>
                  <a:srgbClr val="133176"/>
                </a:solidFill>
              </a:rPr>
              <a:t>přenesení osvědčených mezinárodních metodik ze zahraničí a jejich přizpůsobení zjištěným specifikům v České republice a zohlednění specifika dobrovolnické práce v ČR při evidenci a vyčíslení hodnoty dobrovolnické práce.</a:t>
            </a:r>
          </a:p>
          <a:p>
            <a:endParaRPr lang="cs-CZ" sz="2000" b="1" dirty="0" smtClean="0">
              <a:solidFill>
                <a:srgbClr val="133176"/>
              </a:solidFill>
            </a:endParaRPr>
          </a:p>
          <a:p>
            <a:r>
              <a:rPr lang="cs-CZ" sz="2000" dirty="0" smtClean="0">
                <a:solidFill>
                  <a:srgbClr val="133176"/>
                </a:solidFill>
              </a:rPr>
              <a:t>termín realizace: listopad 2013 – březen 2014, duben – červen 2015</a:t>
            </a:r>
            <a:endParaRPr lang="cs-CZ" sz="2000" dirty="0">
              <a:solidFill>
                <a:srgbClr val="133176"/>
              </a:solidFill>
            </a:endParaRPr>
          </a:p>
        </p:txBody>
      </p:sp>
      <p:sp>
        <p:nvSpPr>
          <p:cNvPr id="6" name="Nadpis 4"/>
          <p:cNvSpPr>
            <a:spLocks noGrp="1"/>
          </p:cNvSpPr>
          <p:nvPr>
            <p:ph type="title"/>
          </p:nvPr>
        </p:nvSpPr>
        <p:spPr>
          <a:xfrm>
            <a:off x="1605643" y="274638"/>
            <a:ext cx="7081156" cy="1143000"/>
          </a:xfrm>
        </p:spPr>
        <p:txBody>
          <a:bodyPr>
            <a:normAutofit/>
          </a:bodyPr>
          <a:lstStyle/>
          <a:p>
            <a:r>
              <a:rPr lang="cs-CZ" sz="2000" dirty="0">
                <a:solidFill>
                  <a:srgbClr val="133176"/>
                </a:solidFill>
              </a:rPr>
              <a:t>AKTIVITY:</a:t>
            </a:r>
          </a:p>
        </p:txBody>
      </p:sp>
    </p:spTree>
    <p:extLst>
      <p:ext uri="{BB962C8B-B14F-4D97-AF65-F5344CB8AC3E}">
        <p14:creationId xmlns:p14="http://schemas.microsoft.com/office/powerpoint/2010/main" val="1323533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5" name="Obdélník 4"/>
          <p:cNvSpPr/>
          <p:nvPr/>
        </p:nvSpPr>
        <p:spPr>
          <a:xfrm>
            <a:off x="1691368" y="1685925"/>
            <a:ext cx="7000873" cy="3170099"/>
          </a:xfrm>
          <a:prstGeom prst="rect">
            <a:avLst/>
          </a:prstGeom>
        </p:spPr>
        <p:txBody>
          <a:bodyPr wrap="square">
            <a:spAutoFit/>
          </a:bodyPr>
          <a:lstStyle/>
          <a:p>
            <a:r>
              <a:rPr lang="cs-CZ" sz="2000" b="1" dirty="0" smtClean="0">
                <a:solidFill>
                  <a:schemeClr val="accent5"/>
                </a:solidFill>
              </a:rPr>
              <a:t>4. Testování metodik v praxi na mládežnických a ekologických dobrovolnických </a:t>
            </a:r>
            <a:r>
              <a:rPr lang="cs-CZ" sz="2000" b="1" dirty="0" err="1" smtClean="0">
                <a:solidFill>
                  <a:schemeClr val="accent5"/>
                </a:solidFill>
              </a:rPr>
              <a:t>NNO</a:t>
            </a:r>
            <a:endParaRPr lang="cs-CZ" sz="2000" b="1" dirty="0" smtClean="0">
              <a:solidFill>
                <a:schemeClr val="accent5"/>
              </a:solidFill>
            </a:endParaRPr>
          </a:p>
          <a:p>
            <a:r>
              <a:rPr lang="cs-CZ" sz="2000" dirty="0" smtClean="0">
                <a:solidFill>
                  <a:srgbClr val="133176"/>
                </a:solidFill>
              </a:rPr>
              <a:t>- testování metodik (myšleno metodiky pro evidenci a metodiky pro stanovení hodnoty dobrovolnické práce) = nutný předpoklad pro to, aby byla specifika mnoha typů dobrovolnické práce v </a:t>
            </a:r>
            <a:r>
              <a:rPr lang="cs-CZ" sz="2000" dirty="0" err="1" smtClean="0">
                <a:solidFill>
                  <a:srgbClr val="133176"/>
                </a:solidFill>
              </a:rPr>
              <a:t>NNO</a:t>
            </a:r>
            <a:r>
              <a:rPr lang="cs-CZ" sz="2000" dirty="0" smtClean="0">
                <a:solidFill>
                  <a:srgbClr val="133176"/>
                </a:solidFill>
              </a:rPr>
              <a:t> zmapována skutečně důsledně a aby byla podpořena důvěryhodnost nových metodik jak pro veřejnou správu, tak pro</a:t>
            </a:r>
          </a:p>
          <a:p>
            <a:r>
              <a:rPr lang="cs-CZ" sz="2000" dirty="0" smtClean="0">
                <a:solidFill>
                  <a:srgbClr val="133176"/>
                </a:solidFill>
              </a:rPr>
              <a:t>samotné NNO. Plán 18 organizací.</a:t>
            </a:r>
          </a:p>
          <a:p>
            <a:endParaRPr lang="cs-CZ" sz="2000" b="1" dirty="0" smtClean="0">
              <a:solidFill>
                <a:srgbClr val="133176"/>
              </a:solidFill>
            </a:endParaRPr>
          </a:p>
          <a:p>
            <a:r>
              <a:rPr lang="cs-CZ" sz="2000" dirty="0" smtClean="0">
                <a:solidFill>
                  <a:srgbClr val="133176"/>
                </a:solidFill>
              </a:rPr>
              <a:t>termín realizace: duben 2014 – březen 2015</a:t>
            </a:r>
            <a:endParaRPr lang="cs-CZ" sz="2000" dirty="0">
              <a:solidFill>
                <a:srgbClr val="133176"/>
              </a:solidFill>
            </a:endParaRPr>
          </a:p>
        </p:txBody>
      </p:sp>
      <p:sp>
        <p:nvSpPr>
          <p:cNvPr id="6" name="Nadpis 4"/>
          <p:cNvSpPr>
            <a:spLocks noGrp="1"/>
          </p:cNvSpPr>
          <p:nvPr>
            <p:ph type="title"/>
          </p:nvPr>
        </p:nvSpPr>
        <p:spPr>
          <a:xfrm>
            <a:off x="1605643" y="274638"/>
            <a:ext cx="7081156" cy="1143000"/>
          </a:xfrm>
        </p:spPr>
        <p:txBody>
          <a:bodyPr>
            <a:normAutofit/>
          </a:bodyPr>
          <a:lstStyle/>
          <a:p>
            <a:r>
              <a:rPr lang="cs-CZ" sz="2000" dirty="0" smtClean="0">
                <a:solidFill>
                  <a:srgbClr val="133176"/>
                </a:solidFill>
              </a:rPr>
              <a:t>AKTIVITY:</a:t>
            </a:r>
            <a:endParaRPr lang="cs-CZ" sz="2000" dirty="0">
              <a:solidFill>
                <a:srgbClr val="133176"/>
              </a:solidFill>
            </a:endParaRPr>
          </a:p>
        </p:txBody>
      </p:sp>
    </p:spTree>
    <p:extLst>
      <p:ext uri="{BB962C8B-B14F-4D97-AF65-F5344CB8AC3E}">
        <p14:creationId xmlns:p14="http://schemas.microsoft.com/office/powerpoint/2010/main" val="1323533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Grp="1" noChangeAspect="1" noChangeArrowheads="1"/>
          </p:cNvPicPr>
          <p:nvPr>
            <p:ph idx="1"/>
          </p:nvPr>
        </p:nvPicPr>
        <p:blipFill>
          <a:blip r:embed="rId2"/>
          <a:srcRect/>
          <a:stretch>
            <a:fillRect/>
          </a:stretch>
        </p:blipFill>
        <p:spPr bwMode="auto">
          <a:xfrm>
            <a:off x="390525" y="3426686"/>
            <a:ext cx="1009650" cy="2537552"/>
          </a:xfrm>
          <a:prstGeom prst="rect">
            <a:avLst/>
          </a:prstGeom>
          <a:noFill/>
          <a:ln w="9525">
            <a:noFill/>
            <a:miter lim="800000"/>
            <a:headEnd/>
            <a:tailEnd/>
          </a:ln>
        </p:spPr>
      </p:pic>
      <p:sp>
        <p:nvSpPr>
          <p:cNvPr id="5" name="Nadpis 4"/>
          <p:cNvSpPr>
            <a:spLocks noGrp="1"/>
          </p:cNvSpPr>
          <p:nvPr>
            <p:ph type="title"/>
          </p:nvPr>
        </p:nvSpPr>
        <p:spPr>
          <a:xfrm>
            <a:off x="1605643" y="274638"/>
            <a:ext cx="7081156" cy="1143000"/>
          </a:xfrm>
        </p:spPr>
        <p:txBody>
          <a:bodyPr>
            <a:normAutofit/>
          </a:bodyPr>
          <a:lstStyle/>
          <a:p>
            <a:r>
              <a:rPr lang="cs-CZ" sz="2000" dirty="0" smtClean="0">
                <a:solidFill>
                  <a:srgbClr val="133176"/>
                </a:solidFill>
              </a:rPr>
              <a:t>AKTIVITY:</a:t>
            </a:r>
            <a:endParaRPr lang="cs-CZ" sz="2000" dirty="0">
              <a:solidFill>
                <a:srgbClr val="133176"/>
              </a:solidFill>
            </a:endParaRPr>
          </a:p>
        </p:txBody>
      </p:sp>
      <p:sp>
        <p:nvSpPr>
          <p:cNvPr id="6" name="Obdélník 5"/>
          <p:cNvSpPr/>
          <p:nvPr/>
        </p:nvSpPr>
        <p:spPr>
          <a:xfrm>
            <a:off x="1710418" y="1685925"/>
            <a:ext cx="6976381" cy="2246769"/>
          </a:xfrm>
          <a:prstGeom prst="rect">
            <a:avLst/>
          </a:prstGeom>
        </p:spPr>
        <p:txBody>
          <a:bodyPr wrap="square">
            <a:spAutoFit/>
          </a:bodyPr>
          <a:lstStyle/>
          <a:p>
            <a:r>
              <a:rPr lang="cs-CZ" sz="2000" b="1" dirty="0" smtClean="0">
                <a:solidFill>
                  <a:schemeClr val="accent5"/>
                </a:solidFill>
              </a:rPr>
              <a:t>5. Vypracování souhrnné analýzy z testování a její prezentace</a:t>
            </a:r>
          </a:p>
          <a:p>
            <a:pPr>
              <a:buFontTx/>
              <a:buChar char="-"/>
            </a:pPr>
            <a:r>
              <a:rPr lang="cs-CZ" sz="2000" dirty="0" smtClean="0">
                <a:solidFill>
                  <a:srgbClr val="133176"/>
                </a:solidFill>
              </a:rPr>
              <a:t> vypracování souhrnné analýzy z výstupů testování metodik v praxi na mládežnických a ekologických dobrovolnických </a:t>
            </a:r>
            <a:r>
              <a:rPr lang="cs-CZ" sz="2000" dirty="0" err="1" smtClean="0">
                <a:solidFill>
                  <a:srgbClr val="133176"/>
                </a:solidFill>
              </a:rPr>
              <a:t>NNO</a:t>
            </a:r>
            <a:r>
              <a:rPr lang="cs-CZ" sz="2000" dirty="0" smtClean="0">
                <a:solidFill>
                  <a:srgbClr val="133176"/>
                </a:solidFill>
              </a:rPr>
              <a:t> a prezentování zástupcům </a:t>
            </a:r>
            <a:r>
              <a:rPr lang="cs-CZ" sz="2000" dirty="0" err="1" smtClean="0">
                <a:solidFill>
                  <a:srgbClr val="133176"/>
                </a:solidFill>
              </a:rPr>
              <a:t>NNO</a:t>
            </a:r>
            <a:r>
              <a:rPr lang="cs-CZ" sz="2000" dirty="0" smtClean="0">
                <a:solidFill>
                  <a:srgbClr val="133176"/>
                </a:solidFill>
              </a:rPr>
              <a:t> i zástupcům veřejné správy.</a:t>
            </a:r>
          </a:p>
          <a:p>
            <a:pPr>
              <a:buFontTx/>
              <a:buChar char="-"/>
            </a:pPr>
            <a:endParaRPr lang="cs-CZ" sz="2000" dirty="0" smtClean="0">
              <a:solidFill>
                <a:srgbClr val="133176"/>
              </a:solidFill>
            </a:endParaRPr>
          </a:p>
          <a:p>
            <a:endParaRPr lang="cs-CZ" sz="2000" dirty="0" smtClean="0">
              <a:solidFill>
                <a:srgbClr val="133176"/>
              </a:solidFill>
            </a:endParaRPr>
          </a:p>
          <a:p>
            <a:r>
              <a:rPr lang="cs-CZ" sz="2000" dirty="0" smtClean="0">
                <a:solidFill>
                  <a:srgbClr val="133176"/>
                </a:solidFill>
              </a:rPr>
              <a:t>termín realizace: březen – květen 2015</a:t>
            </a:r>
            <a:endParaRPr lang="cs-CZ" sz="2000" dirty="0">
              <a:solidFill>
                <a:srgbClr val="133176"/>
              </a:solidFill>
            </a:endParaRPr>
          </a:p>
        </p:txBody>
      </p:sp>
    </p:spTree>
    <p:extLst>
      <p:ext uri="{BB962C8B-B14F-4D97-AF65-F5344CB8AC3E}">
        <p14:creationId xmlns:p14="http://schemas.microsoft.com/office/powerpoint/2010/main" val="1323533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crdm-prezentace">
  <a:themeElements>
    <a:clrScheme name="Custom 1">
      <a:dk1>
        <a:sysClr val="windowText" lastClr="000000"/>
      </a:dk1>
      <a:lt1>
        <a:sysClr val="window" lastClr="FFFFFF"/>
      </a:lt1>
      <a:dk2>
        <a:srgbClr val="133176"/>
      </a:dk2>
      <a:lt2>
        <a:srgbClr val="FFFFFE"/>
      </a:lt2>
      <a:accent1>
        <a:srgbClr val="AD371F"/>
      </a:accent1>
      <a:accent2>
        <a:srgbClr val="C6D13A"/>
      </a:accent2>
      <a:accent3>
        <a:srgbClr val="F9DD29"/>
      </a:accent3>
      <a:accent4>
        <a:srgbClr val="ECECEC"/>
      </a:accent4>
      <a:accent5>
        <a:srgbClr val="AD371F"/>
      </a:accent5>
      <a:accent6>
        <a:srgbClr val="C6D13A"/>
      </a:accent6>
      <a:hlink>
        <a:srgbClr val="133176"/>
      </a:hlink>
      <a:folHlink>
        <a:srgbClr val="13317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crdm-prezentace</Template>
  <TotalTime>792</TotalTime>
  <Words>863</Words>
  <Application>Microsoft Office PowerPoint</Application>
  <PresentationFormat>Předvádění na obrazovce (4:3)</PresentationFormat>
  <Paragraphs>195</Paragraphs>
  <Slides>29</Slides>
  <Notes>7</Notes>
  <HiddenSlides>0</HiddenSlides>
  <MMClips>0</MMClips>
  <ScaleCrop>false</ScaleCrop>
  <HeadingPairs>
    <vt:vector size="4" baseType="variant">
      <vt:variant>
        <vt:lpstr>Motiv</vt:lpstr>
      </vt:variant>
      <vt:variant>
        <vt:i4>1</vt:i4>
      </vt:variant>
      <vt:variant>
        <vt:lpstr>Nadpisy snímků</vt:lpstr>
      </vt:variant>
      <vt:variant>
        <vt:i4>29</vt:i4>
      </vt:variant>
    </vt:vector>
  </HeadingPairs>
  <TitlesOfParts>
    <vt:vector size="30" baseType="lpstr">
      <vt:lpstr>crdm-prezentace</vt:lpstr>
      <vt:lpstr>SAFE – závěrečná konference Evropský dům, Praha, 18.6. 2015  </vt:lpstr>
      <vt:lpstr>Program konference:</vt:lpstr>
      <vt:lpstr>O projektu SAFE  závěrečná konference Evropský dům, Praha, 18.6. 2015  </vt:lpstr>
      <vt:lpstr>1. SAFE -  Systém evidence a ohodnocení dobrovolnické práce jako nástroje zvýšení transparentnosti a efektivity hospodaření v NNO</vt:lpstr>
      <vt:lpstr> Termín realizace:  1. 9. 2013 – 30. 6. 2015  Výše dotace: 4 586 694,22 Kč  95% z Evropského sociálního fondu  a 5% z ostatních prostředků ze státního rozpočtu  Partneři projektu:   Zelený kruh European Volunteer Centre/  Centre Européen du Volontariat    </vt:lpstr>
      <vt:lpstr>AKTIVITY:</vt:lpstr>
      <vt:lpstr>AKTIVITY:</vt:lpstr>
      <vt:lpstr>AKTIVITY:</vt:lpstr>
      <vt:lpstr>AKTIVITY:</vt:lpstr>
      <vt:lpstr>AKTIVITY:</vt:lpstr>
      <vt:lpstr>AKTIVITY:</vt:lpstr>
      <vt:lpstr>Hodnota dobrovolnické práce a možnosti jejího stanovení. </vt:lpstr>
      <vt:lpstr>Hodnota dobrovolnické práce a možnosti jejího stanovení. principy metodiky ILO </vt:lpstr>
      <vt:lpstr>Prezentace měření  závěrečná konference Evropský dům, Praha, 18.6. 2015  </vt:lpstr>
      <vt:lpstr>Prezentace aplikace PowerPoint</vt:lpstr>
      <vt:lpstr>Prezentace aplikace PowerPoint</vt:lpstr>
      <vt:lpstr>Prezentace aplikace PowerPoint</vt:lpstr>
      <vt:lpstr>5. Jak promítnout hodnotu dobrovolnické práce v účetnictví organizace?</vt:lpstr>
      <vt:lpstr>Prezentace aplikace PowerPoint</vt:lpstr>
      <vt:lpstr>Prezentace aplikace PowerPoint</vt:lpstr>
      <vt:lpstr>Prezentace aplikace PowerPoint</vt:lpstr>
      <vt:lpstr>Prezentace aplikace PowerPoint</vt:lpstr>
      <vt:lpstr>Prezentace aplikace PowerPoint</vt:lpstr>
      <vt:lpstr>Vybudování dlouhodobého majetku </vt:lpstr>
      <vt:lpstr>Vybudování dlouhodobého majetku </vt:lpstr>
      <vt:lpstr>Zákon o dobrovolnictví  závěrečná konference Evropský dům, Praha, 18.6. 2015  </vt:lpstr>
      <vt:lpstr>Prezentace aplikace PowerPoint</vt:lpstr>
      <vt:lpstr>Prezentace aplikace PowerPoint</vt:lpstr>
      <vt:lpstr>Česká rada dětí a mládeže</vt:lpstr>
    </vt:vector>
  </TitlesOfParts>
  <Company>Česká rada dětí a mládeže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Asistentka</dc:creator>
  <cp:lastModifiedBy>Archa</cp:lastModifiedBy>
  <cp:revision>129</cp:revision>
  <dcterms:created xsi:type="dcterms:W3CDTF">2013-11-11T14:34:44Z</dcterms:created>
  <dcterms:modified xsi:type="dcterms:W3CDTF">2015-06-22T11:12:37Z</dcterms:modified>
</cp:coreProperties>
</file>